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1692" r:id="rId2"/>
    <p:sldId id="1844" r:id="rId3"/>
    <p:sldId id="1845" r:id="rId4"/>
    <p:sldId id="1849" r:id="rId5"/>
    <p:sldId id="1850" r:id="rId6"/>
    <p:sldId id="1851" r:id="rId7"/>
    <p:sldId id="1852" r:id="rId8"/>
    <p:sldId id="185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80"/>
    <a:srgbClr val="FFC042"/>
    <a:srgbClr val="FFF3CD"/>
    <a:srgbClr val="DBEBF2"/>
    <a:srgbClr val="FAE9E9"/>
    <a:srgbClr val="FDF7D0"/>
    <a:srgbClr val="F9E9E8"/>
    <a:srgbClr val="FFC064"/>
    <a:srgbClr val="B4E0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2"/>
    <p:restoredTop sz="94778"/>
  </p:normalViewPr>
  <p:slideViewPr>
    <p:cSldViewPr snapToGrid="0">
      <p:cViewPr>
        <p:scale>
          <a:sx n="195" d="100"/>
          <a:sy n="195" d="100"/>
        </p:scale>
        <p:origin x="13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BA6AD-6D87-42F0-880A-0024A766D57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6202F-DEF9-4191-8752-62497FCB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8F8D-B997-450A-8797-F2A94C152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5637"/>
            <a:ext cx="9144000" cy="1754326"/>
          </a:xfrm>
        </p:spPr>
        <p:txBody>
          <a:bodyPr anchor="b">
            <a:spAutoFit/>
          </a:bodyPr>
          <a:lstStyle>
            <a:lvl1pPr algn="ctr">
              <a:defRPr sz="6000">
                <a:solidFill>
                  <a:srgbClr val="20293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4DF0E-1E2F-46F4-B220-3BC6EF0E3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0BAE5-DFF1-2E9A-004D-5EAF5B057BFD}"/>
              </a:ext>
            </a:extLst>
          </p:cNvPr>
          <p:cNvSpPr txBox="1"/>
          <p:nvPr userDrawn="1"/>
        </p:nvSpPr>
        <p:spPr>
          <a:xfrm>
            <a:off x="4338320" y="-2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CH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52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262C26-1ABD-A04D-952A-06B49CC0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184460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C76BCE8-9C3B-87D7-BAA1-4EAB986E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47668"/>
            <a:ext cx="5778882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7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4A6B-3BE7-44A1-970C-F29FE711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525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93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CD96-4E75-8D46-A94C-25A13CA1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36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768F3-C2CF-42A2-B880-B70C394A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9"/>
            <a:ext cx="6591682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B9571B-100F-3444-AA30-B12D24C04094}"/>
              </a:ext>
            </a:extLst>
          </p:cNvPr>
          <p:cNvCxnSpPr>
            <a:cxnSpLocks/>
          </p:cNvCxnSpPr>
          <p:nvPr/>
        </p:nvCxnSpPr>
        <p:spPr>
          <a:xfrm flipV="1">
            <a:off x="-477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C40601-4BF9-E742-9284-53E41AB58030}"/>
              </a:ext>
            </a:extLst>
          </p:cNvPr>
          <p:cNvCxnSpPr>
            <a:cxnSpLocks/>
          </p:cNvCxnSpPr>
          <p:nvPr/>
        </p:nvCxnSpPr>
        <p:spPr>
          <a:xfrm flipV="1">
            <a:off x="2025635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5C82C-1956-2743-BB6C-B48CAD4C7170}"/>
              </a:ext>
            </a:extLst>
          </p:cNvPr>
          <p:cNvCxnSpPr>
            <a:cxnSpLocks/>
          </p:cNvCxnSpPr>
          <p:nvPr/>
        </p:nvCxnSpPr>
        <p:spPr>
          <a:xfrm flipV="1">
            <a:off x="4056045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A242F4-7F15-F740-A2C1-5CB9AE4CBED3}"/>
              </a:ext>
            </a:extLst>
          </p:cNvPr>
          <p:cNvCxnSpPr>
            <a:cxnSpLocks/>
          </p:cNvCxnSpPr>
          <p:nvPr/>
        </p:nvCxnSpPr>
        <p:spPr>
          <a:xfrm flipV="1">
            <a:off x="608645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ABE9F-2779-7A4C-87C3-2A01D7FE3226}"/>
              </a:ext>
            </a:extLst>
          </p:cNvPr>
          <p:cNvCxnSpPr>
            <a:cxnSpLocks/>
          </p:cNvCxnSpPr>
          <p:nvPr/>
        </p:nvCxnSpPr>
        <p:spPr>
          <a:xfrm flipV="1">
            <a:off x="8116864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F176B8-512E-2745-BEDE-D57A13A4F2D8}"/>
              </a:ext>
            </a:extLst>
          </p:cNvPr>
          <p:cNvCxnSpPr>
            <a:cxnSpLocks/>
          </p:cNvCxnSpPr>
          <p:nvPr/>
        </p:nvCxnSpPr>
        <p:spPr>
          <a:xfrm flipV="1">
            <a:off x="10147274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507014-9A75-3C99-5559-02E42EBD6AFB}"/>
              </a:ext>
            </a:extLst>
          </p:cNvPr>
          <p:cNvCxnSpPr>
            <a:cxnSpLocks/>
          </p:cNvCxnSpPr>
          <p:nvPr/>
        </p:nvCxnSpPr>
        <p:spPr>
          <a:xfrm flipV="1">
            <a:off x="-477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3215B1-5BE8-FE09-B460-804BDD163609}"/>
              </a:ext>
            </a:extLst>
          </p:cNvPr>
          <p:cNvCxnSpPr>
            <a:cxnSpLocks/>
          </p:cNvCxnSpPr>
          <p:nvPr/>
        </p:nvCxnSpPr>
        <p:spPr>
          <a:xfrm flipV="1">
            <a:off x="2025635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D77E3A-13B5-D1CD-05CF-A84564E09737}"/>
              </a:ext>
            </a:extLst>
          </p:cNvPr>
          <p:cNvCxnSpPr>
            <a:cxnSpLocks/>
          </p:cNvCxnSpPr>
          <p:nvPr/>
        </p:nvCxnSpPr>
        <p:spPr>
          <a:xfrm flipV="1">
            <a:off x="4056045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7B34A-485E-2D67-FA20-7357025E9730}"/>
              </a:ext>
            </a:extLst>
          </p:cNvPr>
          <p:cNvCxnSpPr>
            <a:cxnSpLocks/>
          </p:cNvCxnSpPr>
          <p:nvPr/>
        </p:nvCxnSpPr>
        <p:spPr>
          <a:xfrm flipV="1">
            <a:off x="608645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18D4BA-DB9A-944B-32E9-BD39D5730F6E}"/>
              </a:ext>
            </a:extLst>
          </p:cNvPr>
          <p:cNvCxnSpPr>
            <a:cxnSpLocks/>
          </p:cNvCxnSpPr>
          <p:nvPr/>
        </p:nvCxnSpPr>
        <p:spPr>
          <a:xfrm flipV="1">
            <a:off x="8116864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143A5E-DFBF-38A1-0B91-9F59441A4010}"/>
              </a:ext>
            </a:extLst>
          </p:cNvPr>
          <p:cNvCxnSpPr>
            <a:cxnSpLocks/>
          </p:cNvCxnSpPr>
          <p:nvPr/>
        </p:nvCxnSpPr>
        <p:spPr>
          <a:xfrm flipV="1">
            <a:off x="10147274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0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02934"/>
          </a:solidFill>
          <a:latin typeface="Calibri" panose="020F0502020204030204" pitchFamily="34" charset="0"/>
          <a:ea typeface="Tahoma" panose="020B060403050404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12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11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8D09-4907-114D-4D51-00E31E73D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9620" y="1582599"/>
            <a:ext cx="9144000" cy="1754326"/>
          </a:xfrm>
        </p:spPr>
        <p:txBody>
          <a:bodyPr/>
          <a:lstStyle/>
          <a:p>
            <a:r>
              <a:rPr lang="en-US" dirty="0">
                <a:solidFill>
                  <a:srgbClr val="417D86"/>
                </a:solidFill>
              </a:rPr>
              <a:t>Privacy Considerations for LLM Use</a:t>
            </a:r>
            <a:endParaRPr lang="en-CH" dirty="0">
              <a:solidFill>
                <a:srgbClr val="417D8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D8DB-A4BD-1C2D-37FA-29EB16337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620" y="3429000"/>
            <a:ext cx="9144000" cy="590931"/>
          </a:xfrm>
        </p:spPr>
        <p:txBody>
          <a:bodyPr/>
          <a:lstStyle/>
          <a:p>
            <a:r>
              <a:rPr lang="en-US" sz="3600" dirty="0"/>
              <a:t>The Graph Courses</a:t>
            </a:r>
            <a:endParaRPr lang="en-CH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707066-4F13-CBE8-0555-99DA0D3A4B18}"/>
              </a:ext>
            </a:extLst>
          </p:cNvPr>
          <p:cNvCxnSpPr>
            <a:cxnSpLocks/>
          </p:cNvCxnSpPr>
          <p:nvPr/>
        </p:nvCxnSpPr>
        <p:spPr>
          <a:xfrm>
            <a:off x="3394810" y="3332395"/>
            <a:ext cx="5339987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3AA9721-1564-9AAC-FB6E-D6A093B0F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64" y="3868548"/>
            <a:ext cx="4250637" cy="2839293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70B47F3-0D7E-9787-B628-09FA6319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ADFB9-0FDA-60C2-839F-1480C9A9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C367EA-9DE6-B565-1D4E-ECCB2A04B59A}"/>
              </a:ext>
            </a:extLst>
          </p:cNvPr>
          <p:cNvCxnSpPr>
            <a:cxnSpLocks/>
          </p:cNvCxnSpPr>
          <p:nvPr/>
        </p:nvCxnSpPr>
        <p:spPr>
          <a:xfrm>
            <a:off x="8303172" y="3993583"/>
            <a:ext cx="1684725" cy="1201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42B0C63-474A-6138-8067-0CC7948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02" y="169052"/>
            <a:ext cx="10939887" cy="757130"/>
          </a:xfrm>
        </p:spPr>
        <p:txBody>
          <a:bodyPr/>
          <a:lstStyle/>
          <a:p>
            <a:r>
              <a:rPr lang="en-US" sz="2400" dirty="0"/>
              <a:t>Providers are not like friends that can divulge your secrets. Each conversation instance is separate</a:t>
            </a:r>
            <a:endParaRPr lang="en-CH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B0EF4-6495-D8BF-6C4C-71777186AB12}"/>
              </a:ext>
            </a:extLst>
          </p:cNvPr>
          <p:cNvCxnSpPr>
            <a:cxnSpLocks/>
          </p:cNvCxnSpPr>
          <p:nvPr/>
        </p:nvCxnSpPr>
        <p:spPr>
          <a:xfrm>
            <a:off x="426703" y="942949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17AD8B47-4BFA-B189-C238-E1350025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E64EFC-773A-1DC8-8996-51EB3D40F275}"/>
              </a:ext>
            </a:extLst>
          </p:cNvPr>
          <p:cNvSpPr txBox="1"/>
          <p:nvPr/>
        </p:nvSpPr>
        <p:spPr>
          <a:xfrm>
            <a:off x="340206" y="2686836"/>
            <a:ext cx="3561722" cy="10215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“ChatGPT, help me fill out this form. I am pasting all my medical history below [….]”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4C6EA-B220-0FD2-4798-2D734B9CC2DF}"/>
              </a:ext>
            </a:extLst>
          </p:cNvPr>
          <p:cNvSpPr txBox="1"/>
          <p:nvPr/>
        </p:nvSpPr>
        <p:spPr>
          <a:xfrm>
            <a:off x="307702" y="2163616"/>
            <a:ext cx="359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🙎🏼‍♂️💻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2CD924-F62A-230A-E99D-3B83CD4F754E}"/>
              </a:ext>
            </a:extLst>
          </p:cNvPr>
          <p:cNvSpPr txBox="1"/>
          <p:nvPr/>
        </p:nvSpPr>
        <p:spPr>
          <a:xfrm>
            <a:off x="6810376" y="2746475"/>
            <a:ext cx="1308014" cy="1514275"/>
          </a:xfrm>
          <a:prstGeom prst="roundRect">
            <a:avLst/>
          </a:prstGeom>
          <a:solidFill>
            <a:srgbClr val="FFC06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🤖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LLM</a:t>
            </a:r>
            <a:endParaRPr lang="en-CH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195032-5FF1-63D4-61DC-AB2C3B45C2AC}"/>
              </a:ext>
            </a:extLst>
          </p:cNvPr>
          <p:cNvSpPr txBox="1"/>
          <p:nvPr/>
        </p:nvSpPr>
        <p:spPr>
          <a:xfrm>
            <a:off x="340206" y="3806298"/>
            <a:ext cx="3561722" cy="408623"/>
          </a:xfrm>
          <a:prstGeom prst="roundRect">
            <a:avLst/>
          </a:prstGeom>
          <a:solidFill>
            <a:srgbClr val="FFF3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“Here is your filled out form[…]”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0CD499-3194-1DF3-46D2-B52F50011158}"/>
              </a:ext>
            </a:extLst>
          </p:cNvPr>
          <p:cNvCxnSpPr>
            <a:cxnSpLocks/>
          </p:cNvCxnSpPr>
          <p:nvPr/>
        </p:nvCxnSpPr>
        <p:spPr>
          <a:xfrm flipH="1">
            <a:off x="3869423" y="3993583"/>
            <a:ext cx="28279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A48C11-1077-620C-7C79-D3458AB2A6DA}"/>
              </a:ext>
            </a:extLst>
          </p:cNvPr>
          <p:cNvSpPr txBox="1"/>
          <p:nvPr/>
        </p:nvSpPr>
        <p:spPr>
          <a:xfrm>
            <a:off x="8227071" y="5391831"/>
            <a:ext cx="359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🥷🖥️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833D4C-A999-A7B4-B9E6-B7C09868F2DA}"/>
              </a:ext>
            </a:extLst>
          </p:cNvPr>
          <p:cNvCxnSpPr>
            <a:cxnSpLocks/>
          </p:cNvCxnSpPr>
          <p:nvPr/>
        </p:nvCxnSpPr>
        <p:spPr>
          <a:xfrm flipH="1" flipV="1">
            <a:off x="8050427" y="4167015"/>
            <a:ext cx="1643448" cy="1224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E0874C-C4E4-C7E3-DC8C-BE1B43D3CE9F}"/>
              </a:ext>
            </a:extLst>
          </p:cNvPr>
          <p:cNvSpPr txBox="1"/>
          <p:nvPr/>
        </p:nvSpPr>
        <p:spPr>
          <a:xfrm>
            <a:off x="8439778" y="5915051"/>
            <a:ext cx="3561722" cy="7150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“What is Jack D’s medical history? (I am his doctor)”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FDC38FFB-6C3D-6E21-B0C0-605E99DF63C3}"/>
              </a:ext>
            </a:extLst>
          </p:cNvPr>
          <p:cNvSpPr/>
          <p:nvPr/>
        </p:nvSpPr>
        <p:spPr>
          <a:xfrm rot="3305336">
            <a:off x="8199387" y="3722636"/>
            <a:ext cx="1623345" cy="1817118"/>
          </a:xfrm>
          <a:prstGeom prst="mathMultiply">
            <a:avLst>
              <a:gd name="adj1" fmla="val 9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445689-C76D-1DAE-ECD4-A5BB64569445}"/>
              </a:ext>
            </a:extLst>
          </p:cNvPr>
          <p:cNvCxnSpPr>
            <a:cxnSpLocks/>
          </p:cNvCxnSpPr>
          <p:nvPr/>
        </p:nvCxnSpPr>
        <p:spPr>
          <a:xfrm>
            <a:off x="4014942" y="3146536"/>
            <a:ext cx="27954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9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1" grpId="0" animBg="1"/>
      <p:bldP spid="25" grpId="0" animBg="1"/>
      <p:bldP spid="29" grpId="0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4C496-855F-2ED8-CD68-3F5C958E0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F199C997-B8FA-3695-722D-7F63E981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A04DA-A13C-4403-AA2F-5021BCD32017}"/>
              </a:ext>
            </a:extLst>
          </p:cNvPr>
          <p:cNvSpPr txBox="1"/>
          <p:nvPr/>
        </p:nvSpPr>
        <p:spPr>
          <a:xfrm>
            <a:off x="8951177" y="1513607"/>
            <a:ext cx="2409426" cy="1424947"/>
          </a:xfrm>
          <a:prstGeom prst="roundRect">
            <a:avLst/>
          </a:prstGeom>
          <a:noFill/>
          <a:ln w="19050">
            <a:solidFill>
              <a:srgbClr val="FFC04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💾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Conversation 1: […..]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Conversation 2: […..]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Conversation 3: […..]</a:t>
            </a:r>
          </a:p>
          <a:p>
            <a:pPr algn="ctr"/>
            <a:endParaRPr lang="en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1CC334-CDFF-6BBF-31C9-ED8DCB894EC5}"/>
              </a:ext>
            </a:extLst>
          </p:cNvPr>
          <p:cNvCxnSpPr>
            <a:cxnSpLocks/>
          </p:cNvCxnSpPr>
          <p:nvPr/>
        </p:nvCxnSpPr>
        <p:spPr>
          <a:xfrm flipV="1">
            <a:off x="8118390" y="2505423"/>
            <a:ext cx="832787" cy="342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36CE87-679D-9575-2DE5-FB6EE8A88A0B}"/>
              </a:ext>
            </a:extLst>
          </p:cNvPr>
          <p:cNvCxnSpPr>
            <a:cxnSpLocks/>
          </p:cNvCxnSpPr>
          <p:nvPr/>
        </p:nvCxnSpPr>
        <p:spPr>
          <a:xfrm flipH="1">
            <a:off x="8118389" y="2811015"/>
            <a:ext cx="830462" cy="400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2793F5-ED09-AF17-193E-814C0701ED3E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9D37FC34-52F6-8E71-88CF-573F0E98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But data is stored on the company’s servers</a:t>
            </a:r>
            <a:endParaRPr lang="en-CH" sz="2400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B21CBF14-0B0F-256B-CEA7-8F254AB8E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065" y="950013"/>
            <a:ext cx="3067199" cy="1262910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C00000"/>
                </a:solidFill>
              </a:rPr>
              <a:t>RISKS:</a:t>
            </a:r>
          </a:p>
          <a:p>
            <a:pPr marL="0" indent="0" algn="ctr">
              <a:buNone/>
            </a:pPr>
            <a:r>
              <a:rPr lang="en-US" sz="2200" b="1" dirty="0">
                <a:solidFill>
                  <a:srgbClr val="C00000"/>
                </a:solidFill>
              </a:rPr>
              <a:t>Data Breaches</a:t>
            </a:r>
          </a:p>
          <a:p>
            <a:pPr marL="0" indent="0" algn="ctr">
              <a:buNone/>
            </a:pPr>
            <a:r>
              <a:rPr lang="en-US" sz="2200" b="1" dirty="0">
                <a:solidFill>
                  <a:srgbClr val="C00000"/>
                </a:solidFill>
              </a:rPr>
              <a:t>Legal Court Orders</a:t>
            </a:r>
            <a:endParaRPr lang="en-US" sz="2200" dirty="0">
              <a:solidFill>
                <a:srgbClr val="C00000"/>
              </a:solidFill>
            </a:endParaRPr>
          </a:p>
        </p:txBody>
      </p:sp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EF5CF924-A879-7388-2FE5-28597D89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366" y="3050981"/>
            <a:ext cx="2164727" cy="3247092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480762A-5623-95E5-D668-5026094D9926}"/>
              </a:ext>
            </a:extLst>
          </p:cNvPr>
          <p:cNvSpPr txBox="1">
            <a:spLocks/>
          </p:cNvSpPr>
          <p:nvPr/>
        </p:nvSpPr>
        <p:spPr>
          <a:xfrm>
            <a:off x="5649095" y="1314733"/>
            <a:ext cx="925608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==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9D31F3-7112-D1CA-5674-B689E4CF0D1F}"/>
              </a:ext>
            </a:extLst>
          </p:cNvPr>
          <p:cNvSpPr txBox="1"/>
          <p:nvPr/>
        </p:nvSpPr>
        <p:spPr>
          <a:xfrm>
            <a:off x="340206" y="2686836"/>
            <a:ext cx="3561722" cy="10215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“ChatGPT, help me fill out this form. I am pasting all my medical history below [….]”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A5BC22-82B1-DFDB-7B8B-4280DA87F564}"/>
              </a:ext>
            </a:extLst>
          </p:cNvPr>
          <p:cNvSpPr txBox="1"/>
          <p:nvPr/>
        </p:nvSpPr>
        <p:spPr>
          <a:xfrm>
            <a:off x="307702" y="2163616"/>
            <a:ext cx="359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🙎🏼‍♂️💻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EB16FE-DBDE-84DE-03E1-6BD7610DE7A9}"/>
              </a:ext>
            </a:extLst>
          </p:cNvPr>
          <p:cNvSpPr txBox="1"/>
          <p:nvPr/>
        </p:nvSpPr>
        <p:spPr>
          <a:xfrm>
            <a:off x="6810376" y="2746475"/>
            <a:ext cx="1308014" cy="1514275"/>
          </a:xfrm>
          <a:prstGeom prst="roundRect">
            <a:avLst/>
          </a:prstGeom>
          <a:solidFill>
            <a:srgbClr val="FFC06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🤖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LLM</a:t>
            </a:r>
            <a:endParaRPr lang="en-CH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0DA6A4-1758-F813-CA15-E53BF521CA60}"/>
              </a:ext>
            </a:extLst>
          </p:cNvPr>
          <p:cNvSpPr txBox="1"/>
          <p:nvPr/>
        </p:nvSpPr>
        <p:spPr>
          <a:xfrm>
            <a:off x="340206" y="3806298"/>
            <a:ext cx="3561722" cy="408623"/>
          </a:xfrm>
          <a:prstGeom prst="roundRect">
            <a:avLst/>
          </a:prstGeom>
          <a:solidFill>
            <a:srgbClr val="FFF3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“Here is your filled out form[…]”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FC932D-7F26-6C59-6291-968C32F60875}"/>
              </a:ext>
            </a:extLst>
          </p:cNvPr>
          <p:cNvCxnSpPr>
            <a:cxnSpLocks/>
          </p:cNvCxnSpPr>
          <p:nvPr/>
        </p:nvCxnSpPr>
        <p:spPr>
          <a:xfrm flipH="1">
            <a:off x="3869423" y="3993583"/>
            <a:ext cx="28279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216C25E-F67B-A8E5-ACDF-7442839DDF2E}"/>
              </a:ext>
            </a:extLst>
          </p:cNvPr>
          <p:cNvCxnSpPr>
            <a:cxnSpLocks/>
          </p:cNvCxnSpPr>
          <p:nvPr/>
        </p:nvCxnSpPr>
        <p:spPr>
          <a:xfrm>
            <a:off x="4014942" y="3146536"/>
            <a:ext cx="27954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E20ECC-196D-8F7E-19F3-F3F0BAF7EEEA}"/>
              </a:ext>
            </a:extLst>
          </p:cNvPr>
          <p:cNvGrpSpPr/>
          <p:nvPr/>
        </p:nvGrpSpPr>
        <p:grpSpPr>
          <a:xfrm>
            <a:off x="2937736" y="893524"/>
            <a:ext cx="2615002" cy="1262910"/>
            <a:chOff x="2760866" y="873133"/>
            <a:chExt cx="3244069" cy="148296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9D53106-4886-F296-1955-AE6E9390255C}"/>
                </a:ext>
              </a:extLst>
            </p:cNvPr>
            <p:cNvSpPr/>
            <p:nvPr/>
          </p:nvSpPr>
          <p:spPr>
            <a:xfrm>
              <a:off x="2760866" y="873133"/>
              <a:ext cx="3244069" cy="14829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ntent Placeholder 6">
              <a:extLst>
                <a:ext uri="{FF2B5EF4-FFF2-40B4-BE49-F238E27FC236}">
                  <a16:creationId xmlns:a16="http://schemas.microsoft.com/office/drawing/2014/main" id="{DA1DDB24-93A5-0905-BF11-BE4F974B1F1B}"/>
                </a:ext>
              </a:extLst>
            </p:cNvPr>
            <p:cNvSpPr txBox="1">
              <a:spLocks/>
            </p:cNvSpPr>
            <p:nvPr/>
          </p:nvSpPr>
          <p:spPr>
            <a:xfrm>
              <a:off x="3576826" y="994537"/>
              <a:ext cx="1570795" cy="3970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b="1" dirty="0">
                  <a:solidFill>
                    <a:schemeClr val="bg1"/>
                  </a:solidFill>
                </a:rPr>
                <a:t>Email</a:t>
              </a:r>
            </a:p>
          </p:txBody>
        </p:sp>
        <p:pic>
          <p:nvPicPr>
            <p:cNvPr id="30" name="Picture 29" descr="A rainbow colored letter g&#10;&#10;AI-generated content may be incorrect.">
              <a:extLst>
                <a:ext uri="{FF2B5EF4-FFF2-40B4-BE49-F238E27FC236}">
                  <a16:creationId xmlns:a16="http://schemas.microsoft.com/office/drawing/2014/main" id="{A3BC5291-D416-3B3E-B0E8-762AA935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336" y="1472417"/>
              <a:ext cx="695934" cy="695934"/>
            </a:xfrm>
            <a:prstGeom prst="rect">
              <a:avLst/>
            </a:prstGeom>
          </p:spPr>
        </p:pic>
        <p:pic>
          <p:nvPicPr>
            <p:cNvPr id="34" name="Picture 33" descr="A logo of a company&#10;&#10;AI-generated content may be incorrect.">
              <a:extLst>
                <a:ext uri="{FF2B5EF4-FFF2-40B4-BE49-F238E27FC236}">
                  <a16:creationId xmlns:a16="http://schemas.microsoft.com/office/drawing/2014/main" id="{45C09DCF-D671-194A-D47D-A3A2E3EED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934" y="1300620"/>
              <a:ext cx="1039527" cy="1039527"/>
            </a:xfrm>
            <a:prstGeom prst="rect">
              <a:avLst/>
            </a:prstGeom>
          </p:spPr>
        </p:pic>
        <p:pic>
          <p:nvPicPr>
            <p:cNvPr id="48" name="Picture 47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48F6198-11DE-1622-25C4-15AC6E8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509" y="1534164"/>
              <a:ext cx="1025338" cy="611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3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build="p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31D7-3836-C699-28E7-C159DD77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8905C489-ACF7-A5EC-F778-C80449CB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41850A-7657-4026-FEFF-325BDB5799F3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16C222A7-F340-57D1-0F4C-CC50F9D4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And (for free services) data is periodically used to train a new model</a:t>
            </a:r>
            <a:endParaRPr lang="en-CH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105962-B900-4547-2E14-58F93096A0FA}"/>
              </a:ext>
            </a:extLst>
          </p:cNvPr>
          <p:cNvCxnSpPr>
            <a:cxnSpLocks/>
          </p:cNvCxnSpPr>
          <p:nvPr/>
        </p:nvCxnSpPr>
        <p:spPr>
          <a:xfrm>
            <a:off x="10043699" y="2938554"/>
            <a:ext cx="0" cy="2721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90BDE-B647-A859-BB47-C4156B161689}"/>
              </a:ext>
            </a:extLst>
          </p:cNvPr>
          <p:cNvSpPr/>
          <p:nvPr/>
        </p:nvSpPr>
        <p:spPr>
          <a:xfrm>
            <a:off x="9056001" y="3397313"/>
            <a:ext cx="2248582" cy="534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identifiers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846F4C-4008-EA92-E758-20DC16E7123F}"/>
              </a:ext>
            </a:extLst>
          </p:cNvPr>
          <p:cNvCxnSpPr>
            <a:cxnSpLocks/>
          </p:cNvCxnSpPr>
          <p:nvPr/>
        </p:nvCxnSpPr>
        <p:spPr>
          <a:xfrm flipH="1">
            <a:off x="10236312" y="4299104"/>
            <a:ext cx="1955688" cy="13264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5DEBDC2-92BD-7267-280A-9095D35C43D0}"/>
              </a:ext>
            </a:extLst>
          </p:cNvPr>
          <p:cNvSpPr/>
          <p:nvPr/>
        </p:nvSpPr>
        <p:spPr>
          <a:xfrm>
            <a:off x="9082072" y="4568974"/>
            <a:ext cx="2248582" cy="770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Shuffle with millions of other conversations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9D5FC4-C5DE-F73D-A10E-436B56285B33}"/>
              </a:ext>
            </a:extLst>
          </p:cNvPr>
          <p:cNvSpPr txBox="1"/>
          <p:nvPr/>
        </p:nvSpPr>
        <p:spPr>
          <a:xfrm>
            <a:off x="9271101" y="5659655"/>
            <a:ext cx="1545195" cy="1074645"/>
          </a:xfrm>
          <a:prstGeom prst="roundRect">
            <a:avLst/>
          </a:prstGeom>
          <a:solidFill>
            <a:srgbClr val="FFC080"/>
          </a:solidFill>
          <a:ln w="19050">
            <a:solidFill>
              <a:srgbClr val="FFC04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⚙️🧠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Training a new model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/>
            <a:endParaRPr lang="en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3ABBA1-FC9F-6E74-3F3A-61C11E9CBFBA}"/>
              </a:ext>
            </a:extLst>
          </p:cNvPr>
          <p:cNvSpPr txBox="1"/>
          <p:nvPr/>
        </p:nvSpPr>
        <p:spPr>
          <a:xfrm>
            <a:off x="8951177" y="1513607"/>
            <a:ext cx="2409426" cy="1424947"/>
          </a:xfrm>
          <a:prstGeom prst="roundRect">
            <a:avLst/>
          </a:prstGeom>
          <a:noFill/>
          <a:ln w="19050">
            <a:solidFill>
              <a:srgbClr val="FFC04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💾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Conversation 1: […..]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Conversation 2: […..]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Conversation 3: […..]</a:t>
            </a:r>
          </a:p>
          <a:p>
            <a:pPr algn="ctr"/>
            <a:endParaRPr lang="en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AC893A-F5EE-8620-1B7D-C453231A8EBE}"/>
              </a:ext>
            </a:extLst>
          </p:cNvPr>
          <p:cNvCxnSpPr>
            <a:cxnSpLocks/>
          </p:cNvCxnSpPr>
          <p:nvPr/>
        </p:nvCxnSpPr>
        <p:spPr>
          <a:xfrm flipV="1">
            <a:off x="8118390" y="2505423"/>
            <a:ext cx="832787" cy="342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A8E376-B3F5-9697-ED3B-B9AED40E0DA1}"/>
              </a:ext>
            </a:extLst>
          </p:cNvPr>
          <p:cNvCxnSpPr>
            <a:cxnSpLocks/>
          </p:cNvCxnSpPr>
          <p:nvPr/>
        </p:nvCxnSpPr>
        <p:spPr>
          <a:xfrm flipH="1">
            <a:off x="8118389" y="2811015"/>
            <a:ext cx="830462" cy="400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ACFC014-10E6-A5DF-31D2-8186A2CF04D8}"/>
              </a:ext>
            </a:extLst>
          </p:cNvPr>
          <p:cNvSpPr txBox="1"/>
          <p:nvPr/>
        </p:nvSpPr>
        <p:spPr>
          <a:xfrm>
            <a:off x="340206" y="2686836"/>
            <a:ext cx="3561722" cy="10215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“ChatGPT, help me fill out this form. I am pasting all my medical history below [….]”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5C3C77-82E7-CA13-9953-D3C197A5D98C}"/>
              </a:ext>
            </a:extLst>
          </p:cNvPr>
          <p:cNvSpPr txBox="1"/>
          <p:nvPr/>
        </p:nvSpPr>
        <p:spPr>
          <a:xfrm>
            <a:off x="307702" y="2163616"/>
            <a:ext cx="359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🙎🏼‍♂️💻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BD14B0-4559-E606-40C9-750EC431A23E}"/>
              </a:ext>
            </a:extLst>
          </p:cNvPr>
          <p:cNvSpPr txBox="1"/>
          <p:nvPr/>
        </p:nvSpPr>
        <p:spPr>
          <a:xfrm>
            <a:off x="6810376" y="2746475"/>
            <a:ext cx="1308014" cy="1514275"/>
          </a:xfrm>
          <a:prstGeom prst="roundRect">
            <a:avLst/>
          </a:prstGeom>
          <a:solidFill>
            <a:srgbClr val="FFC06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🤖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LLM</a:t>
            </a:r>
            <a:endParaRPr lang="en-CH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8590B1-83DF-FAAC-EED6-C74800DF0C77}"/>
              </a:ext>
            </a:extLst>
          </p:cNvPr>
          <p:cNvSpPr txBox="1"/>
          <p:nvPr/>
        </p:nvSpPr>
        <p:spPr>
          <a:xfrm>
            <a:off x="340206" y="3806298"/>
            <a:ext cx="3561722" cy="408623"/>
          </a:xfrm>
          <a:prstGeom prst="roundRect">
            <a:avLst/>
          </a:prstGeom>
          <a:solidFill>
            <a:srgbClr val="FFF3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“Here is your filled out form[…]”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B6644B-6563-0E25-71B3-F0755230D379}"/>
              </a:ext>
            </a:extLst>
          </p:cNvPr>
          <p:cNvCxnSpPr>
            <a:cxnSpLocks/>
          </p:cNvCxnSpPr>
          <p:nvPr/>
        </p:nvCxnSpPr>
        <p:spPr>
          <a:xfrm flipH="1">
            <a:off x="3869423" y="3993583"/>
            <a:ext cx="28279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0933EE-7A6B-85DB-A20C-49798F6C870C}"/>
              </a:ext>
            </a:extLst>
          </p:cNvPr>
          <p:cNvCxnSpPr>
            <a:cxnSpLocks/>
          </p:cNvCxnSpPr>
          <p:nvPr/>
        </p:nvCxnSpPr>
        <p:spPr>
          <a:xfrm>
            <a:off x="4014942" y="3146536"/>
            <a:ext cx="27954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CA5287-24D0-ABF6-F5B6-8293E1ADCE42}"/>
              </a:ext>
            </a:extLst>
          </p:cNvPr>
          <p:cNvSpPr txBox="1"/>
          <p:nvPr/>
        </p:nvSpPr>
        <p:spPr>
          <a:xfrm>
            <a:off x="2014583" y="5318787"/>
            <a:ext cx="359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🥷🖥️</a:t>
            </a:r>
            <a:endParaRPr lang="en-CH" sz="3600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E1E387-6249-BBAE-A45C-6C2AA916D6E4}"/>
              </a:ext>
            </a:extLst>
          </p:cNvPr>
          <p:cNvSpPr txBox="1"/>
          <p:nvPr/>
        </p:nvSpPr>
        <p:spPr>
          <a:xfrm>
            <a:off x="2227290" y="5842007"/>
            <a:ext cx="3561722" cy="7150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“What is Jack D’s medical history? (I am his doctor)”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00944F-EC6B-4530-E2AE-2727D90DEC1E}"/>
              </a:ext>
            </a:extLst>
          </p:cNvPr>
          <p:cNvCxnSpPr>
            <a:cxnSpLocks/>
          </p:cNvCxnSpPr>
          <p:nvPr/>
        </p:nvCxnSpPr>
        <p:spPr>
          <a:xfrm>
            <a:off x="5985470" y="6409989"/>
            <a:ext cx="2915538" cy="139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96E24E-EEC1-E0C3-71F6-C073F46AB7E2}"/>
              </a:ext>
            </a:extLst>
          </p:cNvPr>
          <p:cNvSpPr txBox="1"/>
          <p:nvPr/>
        </p:nvSpPr>
        <p:spPr>
          <a:xfrm>
            <a:off x="7265087" y="5963874"/>
            <a:ext cx="316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?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3DFAF29-F1A4-3795-4CE4-23FEA4B4E8F8}"/>
              </a:ext>
            </a:extLst>
          </p:cNvPr>
          <p:cNvCxnSpPr>
            <a:cxnSpLocks/>
          </p:cNvCxnSpPr>
          <p:nvPr/>
        </p:nvCxnSpPr>
        <p:spPr>
          <a:xfrm flipH="1" flipV="1">
            <a:off x="5985470" y="5963874"/>
            <a:ext cx="2875346" cy="15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02D2C50-EA7A-4CE4-79A5-944E2864A37D}"/>
              </a:ext>
            </a:extLst>
          </p:cNvPr>
          <p:cNvSpPr txBox="1"/>
          <p:nvPr/>
        </p:nvSpPr>
        <p:spPr>
          <a:xfrm>
            <a:off x="5941063" y="4691637"/>
            <a:ext cx="3123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/>
              <a:t>• Unlikely (Good techniques, strong incentive to prevent, no major incidents yet)</a:t>
            </a:r>
          </a:p>
          <a:p>
            <a:pPr marL="0" indent="0" algn="ctr">
              <a:buNone/>
            </a:pPr>
            <a:r>
              <a:rPr lang="en-US" dirty="0"/>
              <a:t>• Sill worth considering</a:t>
            </a:r>
          </a:p>
        </p:txBody>
      </p:sp>
    </p:spTree>
    <p:extLst>
      <p:ext uri="{BB962C8B-B14F-4D97-AF65-F5344CB8AC3E}">
        <p14:creationId xmlns:p14="http://schemas.microsoft.com/office/powerpoint/2010/main" val="283864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  <p:bldP spid="31" grpId="0" animBg="1"/>
      <p:bldP spid="57" grpId="0"/>
      <p:bldP spid="58" grpId="0" animBg="1"/>
      <p:bldP spid="61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D9BEE-83F9-18C7-D9E1-25C6778C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BD5B2B57-7D18-35D9-F08A-8E66C92E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25F91A-7CD5-944A-0843-1E7805CE0C67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B3E422E1-6332-A25A-6544-4DB61364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Privacy protection options (general)</a:t>
            </a:r>
            <a:endParaRPr lang="en-C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B667D-3B38-F0D1-D01B-169BC7039CCA}"/>
              </a:ext>
            </a:extLst>
          </p:cNvPr>
          <p:cNvSpPr txBox="1"/>
          <p:nvPr/>
        </p:nvSpPr>
        <p:spPr>
          <a:xfrm>
            <a:off x="701314" y="955378"/>
            <a:ext cx="11089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Check it, Clean it, Clear it: </a:t>
            </a:r>
            <a:r>
              <a:rPr lang="en-US" sz="2200" dirty="0">
                <a:solidFill>
                  <a:schemeClr val="accent2"/>
                </a:solidFill>
              </a:rPr>
              <a:t>Hygiene measures when sharing sensitive info with cloud providers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9A4C4-881A-3810-7966-8380FD7D9BF0}"/>
              </a:ext>
            </a:extLst>
          </p:cNvPr>
          <p:cNvSpPr txBox="1"/>
          <p:nvPr/>
        </p:nvSpPr>
        <p:spPr>
          <a:xfrm>
            <a:off x="368799" y="2034205"/>
            <a:ext cx="82088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Check it: </a:t>
            </a:r>
            <a:r>
              <a:rPr lang="en-US" sz="2200" dirty="0"/>
              <a:t>Verify that you’re sharing with well-established safe platform</a:t>
            </a:r>
            <a:endParaRPr 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4A115-D66D-A745-ADE2-B0C183F2B63D}"/>
              </a:ext>
            </a:extLst>
          </p:cNvPr>
          <p:cNvSpPr txBox="1"/>
          <p:nvPr/>
        </p:nvSpPr>
        <p:spPr>
          <a:xfrm>
            <a:off x="368799" y="3701045"/>
            <a:ext cx="6200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Clean it: </a:t>
            </a:r>
            <a:r>
              <a:rPr lang="en-US" sz="2200" dirty="0"/>
              <a:t>Remove sensitive identifiers where possible</a:t>
            </a:r>
            <a:endParaRPr lang="en-US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39B26-0134-E12F-9AC6-2B959C10BC45}"/>
              </a:ext>
            </a:extLst>
          </p:cNvPr>
          <p:cNvSpPr txBox="1"/>
          <p:nvPr/>
        </p:nvSpPr>
        <p:spPr>
          <a:xfrm>
            <a:off x="340206" y="5367885"/>
            <a:ext cx="65844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Clear it: </a:t>
            </a:r>
            <a:r>
              <a:rPr lang="en-US" sz="2200" dirty="0"/>
              <a:t>Delete data periodically when no longer needed</a:t>
            </a:r>
            <a:endParaRPr lang="en-US" sz="2200" b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1D3DD9-A91A-4942-48EA-50EC39E5FBD0}"/>
              </a:ext>
            </a:extLst>
          </p:cNvPr>
          <p:cNvGrpSpPr/>
          <p:nvPr/>
        </p:nvGrpSpPr>
        <p:grpSpPr>
          <a:xfrm>
            <a:off x="8764690" y="1807012"/>
            <a:ext cx="2743200" cy="885272"/>
            <a:chOff x="2752773" y="2282985"/>
            <a:chExt cx="2743200" cy="8852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11E6B2-07E5-910F-FECF-569B5E92ABCE}"/>
                </a:ext>
              </a:extLst>
            </p:cNvPr>
            <p:cNvSpPr/>
            <p:nvPr/>
          </p:nvSpPr>
          <p:spPr>
            <a:xfrm>
              <a:off x="2752773" y="2282985"/>
              <a:ext cx="2743200" cy="849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ECCF9AA-8DDA-5223-8A1E-BA9C0DF9B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6939" y="2380712"/>
              <a:ext cx="611332" cy="611332"/>
            </a:xfrm>
            <a:prstGeom prst="rect">
              <a:avLst/>
            </a:prstGeom>
          </p:spPr>
        </p:pic>
        <p:pic>
          <p:nvPicPr>
            <p:cNvPr id="17" name="Picture 16" descr="A rainbow colored letter g&#10;&#10;AI-generated content may be incorrect.">
              <a:extLst>
                <a:ext uri="{FF2B5EF4-FFF2-40B4-BE49-F238E27FC236}">
                  <a16:creationId xmlns:a16="http://schemas.microsoft.com/office/drawing/2014/main" id="{7117E13C-B4E8-7D58-CBFA-D47488280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273" y="2429289"/>
              <a:ext cx="560983" cy="592665"/>
            </a:xfrm>
            <a:prstGeom prst="rect">
              <a:avLst/>
            </a:prstGeom>
          </p:spPr>
        </p:pic>
        <p:pic>
          <p:nvPicPr>
            <p:cNvPr id="19" name="Picture 18" descr="A logo of a company&#10;&#10;AI-generated content may be incorrect.">
              <a:extLst>
                <a:ext uri="{FF2B5EF4-FFF2-40B4-BE49-F238E27FC236}">
                  <a16:creationId xmlns:a16="http://schemas.microsoft.com/office/drawing/2014/main" id="{787CB930-CFD3-7557-02AE-6B78AE93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054" y="2282985"/>
              <a:ext cx="837949" cy="885272"/>
            </a:xfrm>
            <a:prstGeom prst="rect">
              <a:avLst/>
            </a:prstGeom>
          </p:spPr>
        </p:pic>
      </p:grpSp>
      <p:pic>
        <p:nvPicPr>
          <p:cNvPr id="27" name="Picture 26" descr="A eraser and a piece of paper&#10;&#10;AI-generated content may be incorrect.">
            <a:extLst>
              <a:ext uri="{FF2B5EF4-FFF2-40B4-BE49-F238E27FC236}">
                <a16:creationId xmlns:a16="http://schemas.microsoft.com/office/drawing/2014/main" id="{D0FF316A-47A3-5ECE-2B18-2C2EB601B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42" y="3038849"/>
            <a:ext cx="1625820" cy="1625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A hourglass with paper and trash&#10;&#10;AI-generated content may be incorrect.">
            <a:extLst>
              <a:ext uri="{FF2B5EF4-FFF2-40B4-BE49-F238E27FC236}">
                <a16:creationId xmlns:a16="http://schemas.microsoft.com/office/drawing/2014/main" id="{B46D6289-F1A6-81A7-F836-D408604E9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52" y="4876489"/>
            <a:ext cx="1844566" cy="1844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9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8CB4-72F5-1760-21CF-39BD99040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273245D-48B0-8B73-B450-F3BAF11DF17A}"/>
              </a:ext>
            </a:extLst>
          </p:cNvPr>
          <p:cNvSpPr/>
          <p:nvPr/>
        </p:nvSpPr>
        <p:spPr>
          <a:xfrm>
            <a:off x="6777924" y="761901"/>
            <a:ext cx="5111804" cy="5905599"/>
          </a:xfrm>
          <a:prstGeom prst="roundRect">
            <a:avLst>
              <a:gd name="adj" fmla="val 518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3C5CA45-A998-1853-234B-AAD4EB69EDCA}"/>
              </a:ext>
            </a:extLst>
          </p:cNvPr>
          <p:cNvSpPr/>
          <p:nvPr/>
        </p:nvSpPr>
        <p:spPr>
          <a:xfrm>
            <a:off x="316443" y="761901"/>
            <a:ext cx="5288242" cy="5905598"/>
          </a:xfrm>
          <a:prstGeom prst="roundRect">
            <a:avLst>
              <a:gd name="adj" fmla="val 586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E4EE5DBE-A826-4FCD-8237-5595A41D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277DD2-ACCA-CB86-F7CB-92D180D3E206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4BEB2B76-5922-3B28-1662-972E596B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Privacy protection options (LLM-specific)</a:t>
            </a:r>
            <a:endParaRPr lang="en-CH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96C4A-E4DF-5B96-51E6-0C8AF2690D81}"/>
              </a:ext>
            </a:extLst>
          </p:cNvPr>
          <p:cNvSpPr txBox="1"/>
          <p:nvPr/>
        </p:nvSpPr>
        <p:spPr>
          <a:xfrm>
            <a:off x="1829737" y="841160"/>
            <a:ext cx="1806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👩🏽‍💻 Individuals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C146C-9790-578E-9A61-99EA531862A9}"/>
              </a:ext>
            </a:extLst>
          </p:cNvPr>
          <p:cNvSpPr txBox="1"/>
          <p:nvPr/>
        </p:nvSpPr>
        <p:spPr>
          <a:xfrm>
            <a:off x="8389550" y="798933"/>
            <a:ext cx="1972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🏢 Companies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894C-3BA5-0B2A-0C3C-6DA7C86696D6}"/>
              </a:ext>
            </a:extLst>
          </p:cNvPr>
          <p:cNvSpPr txBox="1"/>
          <p:nvPr/>
        </p:nvSpPr>
        <p:spPr>
          <a:xfrm>
            <a:off x="523911" y="1266852"/>
            <a:ext cx="35435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• </a:t>
            </a:r>
            <a:r>
              <a:rPr lang="en-US" sz="2200" dirty="0" err="1">
                <a:solidFill>
                  <a:schemeClr val="accent2"/>
                </a:solidFill>
              </a:rPr>
              <a:t>Opt</a:t>
            </a:r>
            <a:r>
              <a:rPr lang="en-US" sz="2200" dirty="0">
                <a:solidFill>
                  <a:schemeClr val="accent2"/>
                </a:solidFill>
              </a:rPr>
              <a:t> out of training (?)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4AF90-5AF4-DE3E-6A20-270C6782DCBA}"/>
              </a:ext>
            </a:extLst>
          </p:cNvPr>
          <p:cNvSpPr txBox="1"/>
          <p:nvPr/>
        </p:nvSpPr>
        <p:spPr>
          <a:xfrm>
            <a:off x="7022556" y="1339419"/>
            <a:ext cx="4697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• Get a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paid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AI for teams subscription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F0EA3-5414-6EA1-0434-D1A0A6736800}"/>
              </a:ext>
            </a:extLst>
          </p:cNvPr>
          <p:cNvSpPr txBox="1"/>
          <p:nvPr/>
        </p:nvSpPr>
        <p:spPr>
          <a:xfrm>
            <a:off x="523911" y="2849381"/>
            <a:ext cx="2763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>
                <a:solidFill>
                  <a:schemeClr val="accent2"/>
                </a:solidFill>
              </a:rPr>
              <a:t>• Use temporary chats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23CBB-1DE5-6449-672B-557AADC838A2}"/>
              </a:ext>
            </a:extLst>
          </p:cNvPr>
          <p:cNvSpPr txBox="1"/>
          <p:nvPr/>
        </p:nvSpPr>
        <p:spPr>
          <a:xfrm>
            <a:off x="523910" y="4568145"/>
            <a:ext cx="5080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• Use open-source LLMs on your computer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E369D-2162-80DD-BEB9-D6B0B75EE6EB}"/>
              </a:ext>
            </a:extLst>
          </p:cNvPr>
          <p:cNvSpPr txBox="1"/>
          <p:nvPr/>
        </p:nvSpPr>
        <p:spPr>
          <a:xfrm>
            <a:off x="7022556" y="2804237"/>
            <a:ext cx="4867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• Sign Business Agreements (e.g. for HIPAA compliance)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45673-5089-B79D-2532-B318BDFE5E51}"/>
              </a:ext>
            </a:extLst>
          </p:cNvPr>
          <p:cNvSpPr txBox="1"/>
          <p:nvPr/>
        </p:nvSpPr>
        <p:spPr>
          <a:xfrm>
            <a:off x="7022556" y="4673943"/>
            <a:ext cx="4697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• Use open-source LLMs on your server</a:t>
            </a:r>
          </a:p>
        </p:txBody>
      </p:sp>
      <p:pic>
        <p:nvPicPr>
          <p:cNvPr id="20" name="Picture 19" descr="A screenshot of a phone&#10;&#10;AI-generated content may be incorrect.">
            <a:extLst>
              <a:ext uri="{FF2B5EF4-FFF2-40B4-BE49-F238E27FC236}">
                <a16:creationId xmlns:a16="http://schemas.microsoft.com/office/drawing/2014/main" id="{5EA148D8-679D-1A91-A601-58E3A2BE7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0" y="1742712"/>
            <a:ext cx="3420006" cy="89843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/>
        </p:spPr>
      </p:pic>
      <p:pic>
        <p:nvPicPr>
          <p:cNvPr id="22" name="Picture 21" descr="A screen shot of a message&#10;&#10;AI-generated content may be incorrect.">
            <a:extLst>
              <a:ext uri="{FF2B5EF4-FFF2-40B4-BE49-F238E27FC236}">
                <a16:creationId xmlns:a16="http://schemas.microsoft.com/office/drawing/2014/main" id="{806D4C1F-4FC6-7AA1-EB71-E8CAC422B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3" t="5465" r="19862" b="41243"/>
          <a:stretch/>
        </p:blipFill>
        <p:spPr>
          <a:xfrm>
            <a:off x="1371911" y="3522747"/>
            <a:ext cx="2111755" cy="78523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/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BB8B638-0180-CD02-4B72-7ABE6AFA7896}"/>
              </a:ext>
            </a:extLst>
          </p:cNvPr>
          <p:cNvGrpSpPr/>
          <p:nvPr/>
        </p:nvGrpSpPr>
        <p:grpSpPr>
          <a:xfrm>
            <a:off x="7619063" y="1841730"/>
            <a:ext cx="2743200" cy="885272"/>
            <a:chOff x="7619063" y="1841730"/>
            <a:chExt cx="2743200" cy="88527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48B4FB-374D-76AD-6207-8F02232B9270}"/>
                </a:ext>
              </a:extLst>
            </p:cNvPr>
            <p:cNvSpPr/>
            <p:nvPr/>
          </p:nvSpPr>
          <p:spPr>
            <a:xfrm>
              <a:off x="7619063" y="1841730"/>
              <a:ext cx="2743200" cy="849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7145EC0-37C3-63D0-FC60-D5001CFC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229" y="1939457"/>
              <a:ext cx="611332" cy="611332"/>
            </a:xfrm>
            <a:prstGeom prst="rect">
              <a:avLst/>
            </a:prstGeom>
          </p:spPr>
        </p:pic>
        <p:pic>
          <p:nvPicPr>
            <p:cNvPr id="29" name="Picture 28" descr="A rainbow colored letter g&#10;&#10;AI-generated content may be incorrect.">
              <a:extLst>
                <a:ext uri="{FF2B5EF4-FFF2-40B4-BE49-F238E27FC236}">
                  <a16:creationId xmlns:a16="http://schemas.microsoft.com/office/drawing/2014/main" id="{5A2842A9-010D-D5CF-5AF4-9160854C0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563" y="1988034"/>
              <a:ext cx="560983" cy="592665"/>
            </a:xfrm>
            <a:prstGeom prst="rect">
              <a:avLst/>
            </a:prstGeom>
          </p:spPr>
        </p:pic>
        <p:pic>
          <p:nvPicPr>
            <p:cNvPr id="30" name="Picture 29" descr="A logo of a company&#10;&#10;AI-generated content may be incorrect.">
              <a:extLst>
                <a:ext uri="{FF2B5EF4-FFF2-40B4-BE49-F238E27FC236}">
                  <a16:creationId xmlns:a16="http://schemas.microsoft.com/office/drawing/2014/main" id="{99BE5B3F-26EE-2B9C-034D-4F6FA68BD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344" y="1841730"/>
              <a:ext cx="837949" cy="885272"/>
            </a:xfrm>
            <a:prstGeom prst="rect">
              <a:avLst/>
            </a:prstGeom>
          </p:spPr>
        </p:pic>
      </p:grpSp>
      <p:pic>
        <p:nvPicPr>
          <p:cNvPr id="33" name="Picture 3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42550E7-3B9F-0D7A-174C-247208649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61" y="3648941"/>
            <a:ext cx="3456633" cy="92126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1B66148-3053-F162-85A1-BF471072F86C}"/>
              </a:ext>
            </a:extLst>
          </p:cNvPr>
          <p:cNvGrpSpPr/>
          <p:nvPr/>
        </p:nvGrpSpPr>
        <p:grpSpPr>
          <a:xfrm>
            <a:off x="7580161" y="5229595"/>
            <a:ext cx="3187422" cy="1148936"/>
            <a:chOff x="6546273" y="5251865"/>
            <a:chExt cx="4021282" cy="143988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6179313-0E00-40DE-C17E-D16B17212FC9}"/>
                </a:ext>
              </a:extLst>
            </p:cNvPr>
            <p:cNvSpPr/>
            <p:nvPr/>
          </p:nvSpPr>
          <p:spPr>
            <a:xfrm>
              <a:off x="6546273" y="5251865"/>
              <a:ext cx="4021282" cy="143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ue logo on a black background&#10;&#10;AI-generated content may be incorrect.">
              <a:extLst>
                <a:ext uri="{FF2B5EF4-FFF2-40B4-BE49-F238E27FC236}">
                  <a16:creationId xmlns:a16="http://schemas.microsoft.com/office/drawing/2014/main" id="{F8131D5C-A354-EA9B-8C2E-9C4811260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3" t="34967" r="19511" b="35983"/>
            <a:stretch/>
          </p:blipFill>
          <p:spPr>
            <a:xfrm>
              <a:off x="7227037" y="5251865"/>
              <a:ext cx="2332599" cy="565588"/>
            </a:xfrm>
            <a:prstGeom prst="rect">
              <a:avLst/>
            </a:prstGeom>
          </p:spPr>
        </p:pic>
        <p:pic>
          <p:nvPicPr>
            <p:cNvPr id="37" name="Picture 36" descr="A logo with a blue and white logo&#10;&#10;AI-generated content may be incorrect.">
              <a:extLst>
                <a:ext uri="{FF2B5EF4-FFF2-40B4-BE49-F238E27FC236}">
                  <a16:creationId xmlns:a16="http://schemas.microsoft.com/office/drawing/2014/main" id="{18C768F3-6D5D-EDA6-F8F9-47408117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5" t="26466" r="5523" b="30934"/>
            <a:stretch/>
          </p:blipFill>
          <p:spPr>
            <a:xfrm>
              <a:off x="6640474" y="5967979"/>
              <a:ext cx="2102919" cy="566550"/>
            </a:xfrm>
            <a:prstGeom prst="rect">
              <a:avLst/>
            </a:prstGeom>
          </p:spPr>
        </p:pic>
        <p:pic>
          <p:nvPicPr>
            <p:cNvPr id="39" name="Picture 38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D190D03F-7381-4FEC-F7FE-CF389250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3" t="16718" r="7999" b="16732"/>
            <a:stretch/>
          </p:blipFill>
          <p:spPr>
            <a:xfrm>
              <a:off x="8893691" y="5876350"/>
              <a:ext cx="1487901" cy="65818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EB157DC-4D5E-8B53-923A-89745CBC50B3}"/>
              </a:ext>
            </a:extLst>
          </p:cNvPr>
          <p:cNvGrpSpPr/>
          <p:nvPr/>
        </p:nvGrpSpPr>
        <p:grpSpPr>
          <a:xfrm>
            <a:off x="728656" y="5293151"/>
            <a:ext cx="3516991" cy="636772"/>
            <a:chOff x="660154" y="5477935"/>
            <a:chExt cx="4164416" cy="696408"/>
          </a:xfrm>
        </p:grpSpPr>
        <p:pic>
          <p:nvPicPr>
            <p:cNvPr id="43" name="Picture 42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FAADA8-D4D8-D7E3-0957-093EE2B1D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154" y="5477935"/>
              <a:ext cx="2143631" cy="6964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DB82F8B-D976-F155-873A-93D84C231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68"/>
            <a:stretch/>
          </p:blipFill>
          <p:spPr>
            <a:xfrm>
              <a:off x="2779880" y="5477935"/>
              <a:ext cx="2044690" cy="6964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9" name="Graphic 48" descr="Arrow: Straight with solid fill">
            <a:extLst>
              <a:ext uri="{FF2B5EF4-FFF2-40B4-BE49-F238E27FC236}">
                <a16:creationId xmlns:a16="http://schemas.microsoft.com/office/drawing/2014/main" id="{9B17C255-D8A3-64F8-57E0-9601875DC0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4410461" y="2746775"/>
            <a:ext cx="3525352" cy="119075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C9EBDDD-609D-80B7-FF60-ADF2E1AE77E5}"/>
              </a:ext>
            </a:extLst>
          </p:cNvPr>
          <p:cNvSpPr txBox="1"/>
          <p:nvPr/>
        </p:nvSpPr>
        <p:spPr>
          <a:xfrm>
            <a:off x="5399652" y="4999032"/>
            <a:ext cx="15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Increasing privacy</a:t>
            </a:r>
          </a:p>
        </p:txBody>
      </p:sp>
    </p:spTree>
    <p:extLst>
      <p:ext uri="{BB962C8B-B14F-4D97-AF65-F5344CB8AC3E}">
        <p14:creationId xmlns:p14="http://schemas.microsoft.com/office/powerpoint/2010/main" val="254286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2" grpId="0"/>
      <p:bldP spid="3" grpId="0"/>
      <p:bldP spid="8" grpId="0"/>
      <p:bldP spid="11" grpId="0"/>
      <p:bldP spid="12" grpId="0"/>
      <p:bldP spid="13" grpId="0"/>
      <p:bldP spid="14" grpId="0"/>
      <p:bldP spid="17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6D014-8693-8320-05FD-5C0AC5A0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EF37A76B-208B-67FE-F197-2AD5E538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130B24-DDCC-FB47-CAD3-AAD2150DF72F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2A793D82-DFA2-A48B-6B26-D83BFA6B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Summary slide</a:t>
            </a:r>
            <a:endParaRPr lang="en-CH" sz="2400" dirty="0"/>
          </a:p>
        </p:txBody>
      </p:sp>
      <p:pic>
        <p:nvPicPr>
          <p:cNvPr id="5" name="Picture 4" descr="A diagram of a data privacy&#10;&#10;AI-generated content may be incorrect.">
            <a:extLst>
              <a:ext uri="{FF2B5EF4-FFF2-40B4-BE49-F238E27FC236}">
                <a16:creationId xmlns:a16="http://schemas.microsoft.com/office/drawing/2014/main" id="{E9E3A1EA-FC6E-BBAC-943D-B7CCCE72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08" b="8519"/>
          <a:stretch/>
        </p:blipFill>
        <p:spPr>
          <a:xfrm>
            <a:off x="1180305" y="1723702"/>
            <a:ext cx="9454645" cy="4038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9680D-748D-9E60-EC95-05821BDCCE1B}"/>
              </a:ext>
            </a:extLst>
          </p:cNvPr>
          <p:cNvSpPr txBox="1"/>
          <p:nvPr/>
        </p:nvSpPr>
        <p:spPr>
          <a:xfrm>
            <a:off x="1819227" y="1292815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Risks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CD610-0A30-16C9-5742-C3652FDBED62}"/>
              </a:ext>
            </a:extLst>
          </p:cNvPr>
          <p:cNvSpPr txBox="1"/>
          <p:nvPr/>
        </p:nvSpPr>
        <p:spPr>
          <a:xfrm>
            <a:off x="4376419" y="1292814"/>
            <a:ext cx="2114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General Hygiene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C6ABD-7EA0-3EFA-7AA0-91679663961E}"/>
              </a:ext>
            </a:extLst>
          </p:cNvPr>
          <p:cNvSpPr txBox="1"/>
          <p:nvPr/>
        </p:nvSpPr>
        <p:spPr>
          <a:xfrm>
            <a:off x="7610787" y="1282413"/>
            <a:ext cx="2630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LLM-Specific Options</a:t>
            </a:r>
          </a:p>
        </p:txBody>
      </p:sp>
    </p:spTree>
    <p:extLst>
      <p:ext uri="{BB962C8B-B14F-4D97-AF65-F5344CB8AC3E}">
        <p14:creationId xmlns:p14="http://schemas.microsoft.com/office/powerpoint/2010/main" val="55973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1F933C-7328-BA8D-3683-C28FB5FA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78" y="-105905"/>
            <a:ext cx="5778882" cy="4801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4763E-95D5-5ECE-7E91-5370A0948023}"/>
              </a:ext>
            </a:extLst>
          </p:cNvPr>
          <p:cNvSpPr txBox="1"/>
          <p:nvPr/>
        </p:nvSpPr>
        <p:spPr>
          <a:xfrm>
            <a:off x="3445434" y="900551"/>
            <a:ext cx="3712837" cy="272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350" b="1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LLM Privacy: Separate Chats vs Training Data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CE19487-0632-250D-EA2C-A9B278601929}"/>
              </a:ext>
            </a:extLst>
          </p:cNvPr>
          <p:cNvSpPr/>
          <p:nvPr/>
        </p:nvSpPr>
        <p:spPr>
          <a:xfrm>
            <a:off x="2196182" y="1318006"/>
            <a:ext cx="450097" cy="450097"/>
          </a:xfrm>
          <a:custGeom>
            <a:avLst/>
            <a:gdLst>
              <a:gd name="connsiteX0" fmla="*/ 450097 w 450097"/>
              <a:gd name="connsiteY0" fmla="*/ 225049 h 450097"/>
              <a:gd name="connsiteX1" fmla="*/ 225049 w 450097"/>
              <a:gd name="connsiteY1" fmla="*/ 450097 h 450097"/>
              <a:gd name="connsiteX2" fmla="*/ 0 w 450097"/>
              <a:gd name="connsiteY2" fmla="*/ 225049 h 450097"/>
              <a:gd name="connsiteX3" fmla="*/ 225049 w 450097"/>
              <a:gd name="connsiteY3" fmla="*/ 0 h 450097"/>
              <a:gd name="connsiteX4" fmla="*/ 450097 w 450097"/>
              <a:gd name="connsiteY4" fmla="*/ 225049 h 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97" h="450097">
                <a:moveTo>
                  <a:pt x="450097" y="225049"/>
                </a:moveTo>
                <a:cubicBezTo>
                  <a:pt x="450097" y="349340"/>
                  <a:pt x="349340" y="450097"/>
                  <a:pt x="225049" y="450097"/>
                </a:cubicBezTo>
                <a:cubicBezTo>
                  <a:pt x="100758" y="450097"/>
                  <a:pt x="0" y="349340"/>
                  <a:pt x="0" y="225049"/>
                </a:cubicBezTo>
                <a:cubicBezTo>
                  <a:pt x="0" y="100758"/>
                  <a:pt x="100758" y="0"/>
                  <a:pt x="225049" y="0"/>
                </a:cubicBezTo>
                <a:cubicBezTo>
                  <a:pt x="349340" y="0"/>
                  <a:pt x="450097" y="100758"/>
                  <a:pt x="450097" y="225049"/>
                </a:cubicBezTo>
                <a:close/>
              </a:path>
            </a:pathLst>
          </a:custGeom>
          <a:solidFill>
            <a:srgbClr val="FFB894"/>
          </a:solidFill>
          <a:ln w="90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9C3ED-E89C-5CB2-126F-E19A58680847}"/>
              </a:ext>
            </a:extLst>
          </p:cNvPr>
          <p:cNvSpPr txBox="1"/>
          <p:nvPr/>
        </p:nvSpPr>
        <p:spPr>
          <a:xfrm>
            <a:off x="2290786" y="1444553"/>
            <a:ext cx="260890" cy="21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90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33E87-F388-8D42-F7E8-4765FE948BF2}"/>
              </a:ext>
            </a:extLst>
          </p:cNvPr>
          <p:cNvSpPr txBox="1"/>
          <p:nvPr/>
        </p:nvSpPr>
        <p:spPr>
          <a:xfrm>
            <a:off x="2147137" y="1775920"/>
            <a:ext cx="548188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Person A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FBBEF38E-016D-44E4-4F6E-FF0C77D226E2}"/>
              </a:ext>
            </a:extLst>
          </p:cNvPr>
          <p:cNvSpPr/>
          <p:nvPr/>
        </p:nvSpPr>
        <p:spPr>
          <a:xfrm>
            <a:off x="2781309" y="1272996"/>
            <a:ext cx="1530330" cy="450097"/>
          </a:xfrm>
          <a:prstGeom prst="wedgeEllipseCallout">
            <a:avLst/>
          </a:prstGeom>
          <a:solidFill>
            <a:srgbClr val="7DD3C0"/>
          </a:solidFill>
          <a:ln w="9001" cap="flat">
            <a:solidFill>
              <a:srgbClr val="2D5A5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60E34F-7ED7-C500-417C-7804644BFE32}"/>
              </a:ext>
            </a:extLst>
          </p:cNvPr>
          <p:cNvSpPr txBox="1"/>
          <p:nvPr/>
        </p:nvSpPr>
        <p:spPr>
          <a:xfrm>
            <a:off x="2922214" y="1325823"/>
            <a:ext cx="1248520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My password is: secret123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F3A1B-802B-F28C-0DE5-A1AC583F06F6}"/>
              </a:ext>
            </a:extLst>
          </p:cNvPr>
          <p:cNvSpPr txBox="1"/>
          <p:nvPr/>
        </p:nvSpPr>
        <p:spPr>
          <a:xfrm>
            <a:off x="3054804" y="1460852"/>
            <a:ext cx="983340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(private information)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F0329B4-47B9-759C-47E2-B3DFA95CBBBB}"/>
              </a:ext>
            </a:extLst>
          </p:cNvPr>
          <p:cNvSpPr/>
          <p:nvPr/>
        </p:nvSpPr>
        <p:spPr>
          <a:xfrm>
            <a:off x="4401659" y="1498045"/>
            <a:ext cx="450097" cy="9001"/>
          </a:xfrm>
          <a:custGeom>
            <a:avLst/>
            <a:gdLst>
              <a:gd name="connsiteX0" fmla="*/ 0 w 450097"/>
              <a:gd name="connsiteY0" fmla="*/ 0 h 9001"/>
              <a:gd name="connsiteX1" fmla="*/ 450097 w 450097"/>
              <a:gd name="connsiteY1" fmla="*/ 0 h 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97" h="9001">
                <a:moveTo>
                  <a:pt x="0" y="0"/>
                </a:moveTo>
                <a:lnTo>
                  <a:pt x="450097" y="0"/>
                </a:lnTo>
              </a:path>
            </a:pathLst>
          </a:custGeom>
          <a:solidFill>
            <a:srgbClr val="000000"/>
          </a:solidFill>
          <a:ln w="18002" cap="flat">
            <a:solidFill>
              <a:srgbClr val="2D5A5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62090CB-90D6-F7AF-9D7C-B584A02B5DB9}"/>
              </a:ext>
            </a:extLst>
          </p:cNvPr>
          <p:cNvSpPr/>
          <p:nvPr/>
        </p:nvSpPr>
        <p:spPr>
          <a:xfrm>
            <a:off x="5031795" y="1272996"/>
            <a:ext cx="1080233" cy="450097"/>
          </a:xfrm>
          <a:custGeom>
            <a:avLst/>
            <a:gdLst>
              <a:gd name="connsiteX0" fmla="*/ 1035224 w 1080233"/>
              <a:gd name="connsiteY0" fmla="*/ 0 h 450097"/>
              <a:gd name="connsiteX1" fmla="*/ 1080233 w 1080233"/>
              <a:gd name="connsiteY1" fmla="*/ 0 h 450097"/>
              <a:gd name="connsiteX2" fmla="*/ 1080233 w 1080233"/>
              <a:gd name="connsiteY2" fmla="*/ 450097 h 450097"/>
              <a:gd name="connsiteX3" fmla="*/ 1035224 w 1080233"/>
              <a:gd name="connsiteY3" fmla="*/ 450097 h 450097"/>
              <a:gd name="connsiteX4" fmla="*/ 45010 w 1080233"/>
              <a:gd name="connsiteY4" fmla="*/ 450097 h 450097"/>
              <a:gd name="connsiteX5" fmla="*/ 0 w 1080233"/>
              <a:gd name="connsiteY5" fmla="*/ 450097 h 450097"/>
              <a:gd name="connsiteX6" fmla="*/ 0 w 1080233"/>
              <a:gd name="connsiteY6" fmla="*/ 0 h 450097"/>
              <a:gd name="connsiteX7" fmla="*/ 45010 w 1080233"/>
              <a:gd name="connsiteY7" fmla="*/ 0 h 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233" h="450097">
                <a:moveTo>
                  <a:pt x="1035224" y="0"/>
                </a:moveTo>
                <a:cubicBezTo>
                  <a:pt x="1060082" y="0"/>
                  <a:pt x="1080233" y="0"/>
                  <a:pt x="1080233" y="0"/>
                </a:cubicBezTo>
                <a:lnTo>
                  <a:pt x="1080233" y="450097"/>
                </a:lnTo>
                <a:cubicBezTo>
                  <a:pt x="1080233" y="450097"/>
                  <a:pt x="1060082" y="450097"/>
                  <a:pt x="1035224" y="450097"/>
                </a:cubicBezTo>
                <a:lnTo>
                  <a:pt x="45010" y="450097"/>
                </a:lnTo>
                <a:cubicBezTo>
                  <a:pt x="20152" y="450097"/>
                  <a:pt x="0" y="450097"/>
                  <a:pt x="0" y="450097"/>
                </a:cubicBezTo>
                <a:lnTo>
                  <a:pt x="0" y="0"/>
                </a:lnTo>
                <a:cubicBezTo>
                  <a:pt x="0" y="0"/>
                  <a:pt x="20152" y="0"/>
                  <a:pt x="45010" y="0"/>
                </a:cubicBezTo>
                <a:close/>
              </a:path>
            </a:pathLst>
          </a:custGeom>
          <a:solidFill>
            <a:srgbClr val="2D5A5A"/>
          </a:solidFill>
          <a:ln w="18002" cap="flat">
            <a:solidFill>
              <a:srgbClr val="7DD3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B36110-8FEB-2240-DCD5-ACB06D8829D5}"/>
              </a:ext>
            </a:extLst>
          </p:cNvPr>
          <p:cNvSpPr txBox="1"/>
          <p:nvPr/>
        </p:nvSpPr>
        <p:spPr>
          <a:xfrm>
            <a:off x="5081265" y="1309524"/>
            <a:ext cx="981292" cy="21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90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Chat Instance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A2582B-6532-32E0-8067-0B5EC5C6A693}"/>
              </a:ext>
            </a:extLst>
          </p:cNvPr>
          <p:cNvSpPr txBox="1"/>
          <p:nvPr/>
        </p:nvSpPr>
        <p:spPr>
          <a:xfrm>
            <a:off x="5160239" y="1460852"/>
            <a:ext cx="823345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7DD3C0"/>
                </a:solidFill>
                <a:latin typeface="Arial"/>
                <a:cs typeface="Arial"/>
                <a:sym typeface="Arial"/>
                <a:rtl val="0"/>
              </a:rPr>
              <a:t>LLM Model v1.0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6BBF29E0-24EE-27C2-0229-55F9A72F476D}"/>
              </a:ext>
            </a:extLst>
          </p:cNvPr>
          <p:cNvSpPr/>
          <p:nvPr/>
        </p:nvSpPr>
        <p:spPr>
          <a:xfrm>
            <a:off x="2196182" y="2218200"/>
            <a:ext cx="450097" cy="450097"/>
          </a:xfrm>
          <a:custGeom>
            <a:avLst/>
            <a:gdLst>
              <a:gd name="connsiteX0" fmla="*/ 450097 w 450097"/>
              <a:gd name="connsiteY0" fmla="*/ 225049 h 450097"/>
              <a:gd name="connsiteX1" fmla="*/ 225049 w 450097"/>
              <a:gd name="connsiteY1" fmla="*/ 450097 h 450097"/>
              <a:gd name="connsiteX2" fmla="*/ 0 w 450097"/>
              <a:gd name="connsiteY2" fmla="*/ 225049 h 450097"/>
              <a:gd name="connsiteX3" fmla="*/ 225049 w 450097"/>
              <a:gd name="connsiteY3" fmla="*/ 0 h 450097"/>
              <a:gd name="connsiteX4" fmla="*/ 450097 w 450097"/>
              <a:gd name="connsiteY4" fmla="*/ 225049 h 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97" h="450097">
                <a:moveTo>
                  <a:pt x="450097" y="225049"/>
                </a:moveTo>
                <a:cubicBezTo>
                  <a:pt x="450097" y="349340"/>
                  <a:pt x="349340" y="450097"/>
                  <a:pt x="225049" y="450097"/>
                </a:cubicBezTo>
                <a:cubicBezTo>
                  <a:pt x="100758" y="450097"/>
                  <a:pt x="0" y="349340"/>
                  <a:pt x="0" y="225049"/>
                </a:cubicBezTo>
                <a:cubicBezTo>
                  <a:pt x="0" y="100758"/>
                  <a:pt x="100758" y="0"/>
                  <a:pt x="225049" y="0"/>
                </a:cubicBezTo>
                <a:cubicBezTo>
                  <a:pt x="349340" y="0"/>
                  <a:pt x="450097" y="100758"/>
                  <a:pt x="450097" y="225049"/>
                </a:cubicBezTo>
                <a:close/>
              </a:path>
            </a:pathLst>
          </a:custGeom>
          <a:solidFill>
            <a:srgbClr val="FFB894"/>
          </a:solidFill>
          <a:ln w="90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73C9B8-83C6-B803-D836-8ACA8A6949EF}"/>
              </a:ext>
            </a:extLst>
          </p:cNvPr>
          <p:cNvSpPr txBox="1"/>
          <p:nvPr/>
        </p:nvSpPr>
        <p:spPr>
          <a:xfrm>
            <a:off x="2290786" y="2344748"/>
            <a:ext cx="260890" cy="21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90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CB9926-4153-850E-5F16-B6C21C1C1DE6}"/>
              </a:ext>
            </a:extLst>
          </p:cNvPr>
          <p:cNvSpPr txBox="1"/>
          <p:nvPr/>
        </p:nvSpPr>
        <p:spPr>
          <a:xfrm>
            <a:off x="2144653" y="2676115"/>
            <a:ext cx="553155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Person B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466FF5E-8606-2F75-4478-FFA42C334B26}"/>
              </a:ext>
            </a:extLst>
          </p:cNvPr>
          <p:cNvSpPr/>
          <p:nvPr/>
        </p:nvSpPr>
        <p:spPr>
          <a:xfrm>
            <a:off x="2781309" y="2173191"/>
            <a:ext cx="1530330" cy="450097"/>
          </a:xfrm>
          <a:custGeom>
            <a:avLst/>
            <a:gdLst>
              <a:gd name="connsiteX0" fmla="*/ 0 w 1530330"/>
              <a:gd name="connsiteY0" fmla="*/ 90019 h 450097"/>
              <a:gd name="connsiteX1" fmla="*/ 720156 w 1530330"/>
              <a:gd name="connsiteY1" fmla="*/ 0 h 450097"/>
              <a:gd name="connsiteX2" fmla="*/ 1440311 w 1530330"/>
              <a:gd name="connsiteY2" fmla="*/ 0 h 450097"/>
              <a:gd name="connsiteX3" fmla="*/ 1530331 w 1530330"/>
              <a:gd name="connsiteY3" fmla="*/ 90019 h 450097"/>
              <a:gd name="connsiteX4" fmla="*/ 1530331 w 1530330"/>
              <a:gd name="connsiteY4" fmla="*/ 360078 h 450097"/>
              <a:gd name="connsiteX5" fmla="*/ 1440311 w 1530330"/>
              <a:gd name="connsiteY5" fmla="*/ 450097 h 450097"/>
              <a:gd name="connsiteX6" fmla="*/ 180039 w 1530330"/>
              <a:gd name="connsiteY6" fmla="*/ 450097 h 450097"/>
              <a:gd name="connsiteX7" fmla="*/ 0 w 1530330"/>
              <a:gd name="connsiteY7" fmla="*/ 315068 h 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30" h="450097">
                <a:moveTo>
                  <a:pt x="0" y="90019"/>
                </a:moveTo>
                <a:cubicBezTo>
                  <a:pt x="120023" y="30003"/>
                  <a:pt x="360078" y="0"/>
                  <a:pt x="720156" y="0"/>
                </a:cubicBezTo>
                <a:lnTo>
                  <a:pt x="1440311" y="0"/>
                </a:lnTo>
                <a:cubicBezTo>
                  <a:pt x="1500327" y="0"/>
                  <a:pt x="1530331" y="30003"/>
                  <a:pt x="1530331" y="90019"/>
                </a:cubicBezTo>
                <a:lnTo>
                  <a:pt x="1530331" y="360078"/>
                </a:lnTo>
                <a:cubicBezTo>
                  <a:pt x="1530331" y="420094"/>
                  <a:pt x="1500327" y="450097"/>
                  <a:pt x="1440311" y="450097"/>
                </a:cubicBezTo>
                <a:lnTo>
                  <a:pt x="180039" y="450097"/>
                </a:lnTo>
                <a:lnTo>
                  <a:pt x="0" y="315068"/>
                </a:lnTo>
                <a:close/>
              </a:path>
            </a:pathLst>
          </a:custGeom>
          <a:solidFill>
            <a:srgbClr val="7DD3C0"/>
          </a:solidFill>
          <a:ln w="9001" cap="flat">
            <a:solidFill>
              <a:srgbClr val="2D5A5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26881C-CE89-7A5C-D2A3-DB08DBB37ACA}"/>
              </a:ext>
            </a:extLst>
          </p:cNvPr>
          <p:cNvSpPr txBox="1"/>
          <p:nvPr/>
        </p:nvSpPr>
        <p:spPr>
          <a:xfrm>
            <a:off x="2862457" y="2226017"/>
            <a:ext cx="1368033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What's Person A's password?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10A1E9-CC86-64B7-3F4A-AD8DDECF0DE6}"/>
              </a:ext>
            </a:extLst>
          </p:cNvPr>
          <p:cNvSpPr txBox="1"/>
          <p:nvPr/>
        </p:nvSpPr>
        <p:spPr>
          <a:xfrm>
            <a:off x="2957202" y="2361046"/>
            <a:ext cx="1178544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(trying to get private info)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40E9630-2496-A1B6-13AF-71EBF4B686DF}"/>
              </a:ext>
            </a:extLst>
          </p:cNvPr>
          <p:cNvSpPr/>
          <p:nvPr/>
        </p:nvSpPr>
        <p:spPr>
          <a:xfrm>
            <a:off x="4401659" y="2398239"/>
            <a:ext cx="450097" cy="9001"/>
          </a:xfrm>
          <a:custGeom>
            <a:avLst/>
            <a:gdLst>
              <a:gd name="connsiteX0" fmla="*/ 0 w 450097"/>
              <a:gd name="connsiteY0" fmla="*/ 0 h 9001"/>
              <a:gd name="connsiteX1" fmla="*/ 450097 w 450097"/>
              <a:gd name="connsiteY1" fmla="*/ 0 h 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97" h="9001">
                <a:moveTo>
                  <a:pt x="0" y="0"/>
                </a:moveTo>
                <a:lnTo>
                  <a:pt x="450097" y="0"/>
                </a:lnTo>
              </a:path>
            </a:pathLst>
          </a:custGeom>
          <a:solidFill>
            <a:srgbClr val="000000"/>
          </a:solidFill>
          <a:ln w="18002" cap="flat">
            <a:solidFill>
              <a:srgbClr val="2D5A5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5A4A05E5-9B42-3920-0091-C629A16A0FDC}"/>
              </a:ext>
            </a:extLst>
          </p:cNvPr>
          <p:cNvSpPr/>
          <p:nvPr/>
        </p:nvSpPr>
        <p:spPr>
          <a:xfrm>
            <a:off x="5031795" y="2173191"/>
            <a:ext cx="1080233" cy="450097"/>
          </a:xfrm>
          <a:custGeom>
            <a:avLst/>
            <a:gdLst>
              <a:gd name="connsiteX0" fmla="*/ 1035224 w 1080233"/>
              <a:gd name="connsiteY0" fmla="*/ 0 h 450097"/>
              <a:gd name="connsiteX1" fmla="*/ 1080233 w 1080233"/>
              <a:gd name="connsiteY1" fmla="*/ 0 h 450097"/>
              <a:gd name="connsiteX2" fmla="*/ 1080233 w 1080233"/>
              <a:gd name="connsiteY2" fmla="*/ 450097 h 450097"/>
              <a:gd name="connsiteX3" fmla="*/ 1035224 w 1080233"/>
              <a:gd name="connsiteY3" fmla="*/ 450097 h 450097"/>
              <a:gd name="connsiteX4" fmla="*/ 45010 w 1080233"/>
              <a:gd name="connsiteY4" fmla="*/ 450097 h 450097"/>
              <a:gd name="connsiteX5" fmla="*/ 0 w 1080233"/>
              <a:gd name="connsiteY5" fmla="*/ 450097 h 450097"/>
              <a:gd name="connsiteX6" fmla="*/ 0 w 1080233"/>
              <a:gd name="connsiteY6" fmla="*/ 0 h 450097"/>
              <a:gd name="connsiteX7" fmla="*/ 45010 w 1080233"/>
              <a:gd name="connsiteY7" fmla="*/ 0 h 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233" h="450097">
                <a:moveTo>
                  <a:pt x="1035224" y="0"/>
                </a:moveTo>
                <a:cubicBezTo>
                  <a:pt x="1060082" y="0"/>
                  <a:pt x="1080233" y="0"/>
                  <a:pt x="1080233" y="0"/>
                </a:cubicBezTo>
                <a:lnTo>
                  <a:pt x="1080233" y="450097"/>
                </a:lnTo>
                <a:cubicBezTo>
                  <a:pt x="1080233" y="450097"/>
                  <a:pt x="1060082" y="450097"/>
                  <a:pt x="1035224" y="450097"/>
                </a:cubicBezTo>
                <a:lnTo>
                  <a:pt x="45010" y="450097"/>
                </a:lnTo>
                <a:cubicBezTo>
                  <a:pt x="20152" y="450097"/>
                  <a:pt x="0" y="450097"/>
                  <a:pt x="0" y="450097"/>
                </a:cubicBezTo>
                <a:lnTo>
                  <a:pt x="0" y="0"/>
                </a:lnTo>
                <a:cubicBezTo>
                  <a:pt x="0" y="0"/>
                  <a:pt x="20152" y="0"/>
                  <a:pt x="45010" y="0"/>
                </a:cubicBezTo>
                <a:close/>
              </a:path>
            </a:pathLst>
          </a:custGeom>
          <a:solidFill>
            <a:srgbClr val="2D5A5A"/>
          </a:solidFill>
          <a:ln w="18002" cap="flat">
            <a:solidFill>
              <a:srgbClr val="7DD3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ADEC0E-4A22-3F68-E107-1930318B39EE}"/>
              </a:ext>
            </a:extLst>
          </p:cNvPr>
          <p:cNvSpPr txBox="1"/>
          <p:nvPr/>
        </p:nvSpPr>
        <p:spPr>
          <a:xfrm>
            <a:off x="5081265" y="2209719"/>
            <a:ext cx="981292" cy="21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90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Chat Instance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A0814F-1D8C-8F9B-338E-DE4B974F191D}"/>
              </a:ext>
            </a:extLst>
          </p:cNvPr>
          <p:cNvSpPr txBox="1"/>
          <p:nvPr/>
        </p:nvSpPr>
        <p:spPr>
          <a:xfrm>
            <a:off x="5160239" y="2361046"/>
            <a:ext cx="823345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7DD3C0"/>
                </a:solidFill>
                <a:latin typeface="Arial"/>
                <a:cs typeface="Arial"/>
                <a:sym typeface="Arial"/>
                <a:rtl val="0"/>
              </a:rPr>
              <a:t>LLM Model v1.0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98CA285-8B9B-EC1A-9E61-2AA1706FD7D2}"/>
              </a:ext>
            </a:extLst>
          </p:cNvPr>
          <p:cNvSpPr/>
          <p:nvPr/>
        </p:nvSpPr>
        <p:spPr>
          <a:xfrm>
            <a:off x="6202047" y="2128181"/>
            <a:ext cx="1530330" cy="450097"/>
          </a:xfrm>
          <a:custGeom>
            <a:avLst/>
            <a:gdLst>
              <a:gd name="connsiteX0" fmla="*/ 0 w 1530330"/>
              <a:gd name="connsiteY0" fmla="*/ 90019 h 450097"/>
              <a:gd name="connsiteX1" fmla="*/ 720156 w 1530330"/>
              <a:gd name="connsiteY1" fmla="*/ 0 h 450097"/>
              <a:gd name="connsiteX2" fmla="*/ 1440311 w 1530330"/>
              <a:gd name="connsiteY2" fmla="*/ 0 h 450097"/>
              <a:gd name="connsiteX3" fmla="*/ 1530331 w 1530330"/>
              <a:gd name="connsiteY3" fmla="*/ 90019 h 450097"/>
              <a:gd name="connsiteX4" fmla="*/ 1530331 w 1530330"/>
              <a:gd name="connsiteY4" fmla="*/ 360078 h 450097"/>
              <a:gd name="connsiteX5" fmla="*/ 1440311 w 1530330"/>
              <a:gd name="connsiteY5" fmla="*/ 450097 h 450097"/>
              <a:gd name="connsiteX6" fmla="*/ 180039 w 1530330"/>
              <a:gd name="connsiteY6" fmla="*/ 450097 h 450097"/>
              <a:gd name="connsiteX7" fmla="*/ 0 w 1530330"/>
              <a:gd name="connsiteY7" fmla="*/ 315068 h 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30" h="450097">
                <a:moveTo>
                  <a:pt x="0" y="90019"/>
                </a:moveTo>
                <a:cubicBezTo>
                  <a:pt x="120023" y="30003"/>
                  <a:pt x="360078" y="0"/>
                  <a:pt x="720156" y="0"/>
                </a:cubicBezTo>
                <a:lnTo>
                  <a:pt x="1440311" y="0"/>
                </a:lnTo>
                <a:cubicBezTo>
                  <a:pt x="1500327" y="0"/>
                  <a:pt x="1530331" y="30003"/>
                  <a:pt x="1530331" y="90019"/>
                </a:cubicBezTo>
                <a:lnTo>
                  <a:pt x="1530331" y="360078"/>
                </a:lnTo>
                <a:cubicBezTo>
                  <a:pt x="1530331" y="420094"/>
                  <a:pt x="1500327" y="450097"/>
                  <a:pt x="1440311" y="450097"/>
                </a:cubicBezTo>
                <a:lnTo>
                  <a:pt x="180039" y="450097"/>
                </a:lnTo>
                <a:lnTo>
                  <a:pt x="0" y="315068"/>
                </a:lnTo>
                <a:close/>
              </a:path>
            </a:pathLst>
          </a:custGeom>
          <a:solidFill>
            <a:srgbClr val="FFB894"/>
          </a:solidFill>
          <a:ln w="9001" cap="flat">
            <a:solidFill>
              <a:srgbClr val="2D5A5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94C2EE-585A-FC30-A49F-F4CFFC4B2623}"/>
              </a:ext>
            </a:extLst>
          </p:cNvPr>
          <p:cNvSpPr txBox="1"/>
          <p:nvPr/>
        </p:nvSpPr>
        <p:spPr>
          <a:xfrm>
            <a:off x="6441829" y="2181007"/>
            <a:ext cx="1050767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I don't have access to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B576FA-F595-A798-647D-8E2742C9121F}"/>
              </a:ext>
            </a:extLst>
          </p:cNvPr>
          <p:cNvSpPr txBox="1"/>
          <p:nvPr/>
        </p:nvSpPr>
        <p:spPr>
          <a:xfrm>
            <a:off x="6394314" y="2316037"/>
            <a:ext cx="1145797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other users' private data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77D98C4-B06D-E60F-13A6-239922551CA9}"/>
              </a:ext>
            </a:extLst>
          </p:cNvPr>
          <p:cNvSpPr/>
          <p:nvPr/>
        </p:nvSpPr>
        <p:spPr>
          <a:xfrm>
            <a:off x="8047446" y="2218200"/>
            <a:ext cx="270058" cy="270058"/>
          </a:xfrm>
          <a:custGeom>
            <a:avLst/>
            <a:gdLst>
              <a:gd name="connsiteX0" fmla="*/ 270058 w 270058"/>
              <a:gd name="connsiteY0" fmla="*/ 135029 h 270058"/>
              <a:gd name="connsiteX1" fmla="*/ 135029 w 270058"/>
              <a:gd name="connsiteY1" fmla="*/ 270058 h 270058"/>
              <a:gd name="connsiteX2" fmla="*/ 0 w 270058"/>
              <a:gd name="connsiteY2" fmla="*/ 135029 h 270058"/>
              <a:gd name="connsiteX3" fmla="*/ 135029 w 270058"/>
              <a:gd name="connsiteY3" fmla="*/ 0 h 270058"/>
              <a:gd name="connsiteX4" fmla="*/ 270058 w 270058"/>
              <a:gd name="connsiteY4" fmla="*/ 135029 h 27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058" h="270058">
                <a:moveTo>
                  <a:pt x="270058" y="135029"/>
                </a:moveTo>
                <a:cubicBezTo>
                  <a:pt x="270058" y="209604"/>
                  <a:pt x="209604" y="270058"/>
                  <a:pt x="135029" y="270058"/>
                </a:cubicBezTo>
                <a:cubicBezTo>
                  <a:pt x="60454" y="270058"/>
                  <a:pt x="0" y="209604"/>
                  <a:pt x="0" y="135029"/>
                </a:cubicBezTo>
                <a:cubicBezTo>
                  <a:pt x="0" y="60455"/>
                  <a:pt x="60454" y="0"/>
                  <a:pt x="135029" y="0"/>
                </a:cubicBezTo>
                <a:cubicBezTo>
                  <a:pt x="209604" y="0"/>
                  <a:pt x="270058" y="60455"/>
                  <a:pt x="270058" y="135029"/>
                </a:cubicBezTo>
                <a:close/>
              </a:path>
            </a:pathLst>
          </a:custGeom>
          <a:noFill/>
          <a:ln w="18002" cap="flat">
            <a:solidFill>
              <a:srgbClr val="DC354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A6E0A10-F0C1-D5FB-490C-520DAE48B057}"/>
              </a:ext>
            </a:extLst>
          </p:cNvPr>
          <p:cNvSpPr/>
          <p:nvPr/>
        </p:nvSpPr>
        <p:spPr>
          <a:xfrm>
            <a:off x="8092456" y="2263210"/>
            <a:ext cx="180038" cy="180038"/>
          </a:xfrm>
          <a:custGeom>
            <a:avLst/>
            <a:gdLst>
              <a:gd name="connsiteX0" fmla="*/ 0 w 180038"/>
              <a:gd name="connsiteY0" fmla="*/ 0 h 180038"/>
              <a:gd name="connsiteX1" fmla="*/ 180039 w 180038"/>
              <a:gd name="connsiteY1" fmla="*/ 180039 h 180038"/>
              <a:gd name="connsiteX2" fmla="*/ 180039 w 180038"/>
              <a:gd name="connsiteY2" fmla="*/ 0 h 180038"/>
              <a:gd name="connsiteX3" fmla="*/ 0 w 180038"/>
              <a:gd name="connsiteY3" fmla="*/ 180039 h 18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38" h="180038">
                <a:moveTo>
                  <a:pt x="0" y="0"/>
                </a:moveTo>
                <a:lnTo>
                  <a:pt x="180039" y="180039"/>
                </a:lnTo>
                <a:moveTo>
                  <a:pt x="180039" y="0"/>
                </a:moveTo>
                <a:lnTo>
                  <a:pt x="0" y="180039"/>
                </a:lnTo>
              </a:path>
            </a:pathLst>
          </a:custGeom>
          <a:solidFill>
            <a:srgbClr val="000000"/>
          </a:solidFill>
          <a:ln w="18002" cap="flat">
            <a:solidFill>
              <a:srgbClr val="DC354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A75F7F0-3E35-EF4C-9FB9-D0C2AF197651}"/>
              </a:ext>
            </a:extLst>
          </p:cNvPr>
          <p:cNvSpPr/>
          <p:nvPr/>
        </p:nvSpPr>
        <p:spPr>
          <a:xfrm>
            <a:off x="2151173" y="3163405"/>
            <a:ext cx="6301360" cy="9001"/>
          </a:xfrm>
          <a:custGeom>
            <a:avLst/>
            <a:gdLst>
              <a:gd name="connsiteX0" fmla="*/ 0 w 6301360"/>
              <a:gd name="connsiteY0" fmla="*/ 0 h 9001"/>
              <a:gd name="connsiteX1" fmla="*/ 6301361 w 6301360"/>
              <a:gd name="connsiteY1" fmla="*/ 0 h 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01360" h="9001">
                <a:moveTo>
                  <a:pt x="0" y="0"/>
                </a:moveTo>
                <a:lnTo>
                  <a:pt x="6301361" y="0"/>
                </a:lnTo>
              </a:path>
            </a:pathLst>
          </a:custGeom>
          <a:ln w="18002" cap="flat">
            <a:solidFill>
              <a:srgbClr val="7DD3C0"/>
            </a:solidFill>
            <a:custDash>
              <a:ds d="375000" sp="37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E8D6A1-6B0C-5AD5-C01B-64E15F4E6416}"/>
              </a:ext>
            </a:extLst>
          </p:cNvPr>
          <p:cNvSpPr txBox="1"/>
          <p:nvPr/>
        </p:nvSpPr>
        <p:spPr>
          <a:xfrm>
            <a:off x="4590861" y="3228644"/>
            <a:ext cx="1421983" cy="232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50" b="1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But during training...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F9C56476-D566-BC46-CDFD-8154DE0A0E57}"/>
              </a:ext>
            </a:extLst>
          </p:cNvPr>
          <p:cNvSpPr/>
          <p:nvPr/>
        </p:nvSpPr>
        <p:spPr>
          <a:xfrm>
            <a:off x="2421231" y="3523483"/>
            <a:ext cx="720155" cy="270058"/>
          </a:xfrm>
          <a:custGeom>
            <a:avLst/>
            <a:gdLst>
              <a:gd name="connsiteX0" fmla="*/ 693150 w 720155"/>
              <a:gd name="connsiteY0" fmla="*/ 0 h 270058"/>
              <a:gd name="connsiteX1" fmla="*/ 720156 w 720155"/>
              <a:gd name="connsiteY1" fmla="*/ 0 h 270058"/>
              <a:gd name="connsiteX2" fmla="*/ 720156 w 720155"/>
              <a:gd name="connsiteY2" fmla="*/ 270058 h 270058"/>
              <a:gd name="connsiteX3" fmla="*/ 693150 w 720155"/>
              <a:gd name="connsiteY3" fmla="*/ 270058 h 270058"/>
              <a:gd name="connsiteX4" fmla="*/ 27006 w 720155"/>
              <a:gd name="connsiteY4" fmla="*/ 270058 h 270058"/>
              <a:gd name="connsiteX5" fmla="*/ 0 w 720155"/>
              <a:gd name="connsiteY5" fmla="*/ 270058 h 270058"/>
              <a:gd name="connsiteX6" fmla="*/ 0 w 720155"/>
              <a:gd name="connsiteY6" fmla="*/ 0 h 270058"/>
              <a:gd name="connsiteX7" fmla="*/ 27006 w 720155"/>
              <a:gd name="connsiteY7" fmla="*/ 0 h 27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155" h="270058">
                <a:moveTo>
                  <a:pt x="693150" y="0"/>
                </a:moveTo>
                <a:cubicBezTo>
                  <a:pt x="708065" y="0"/>
                  <a:pt x="720156" y="0"/>
                  <a:pt x="720156" y="0"/>
                </a:cubicBezTo>
                <a:lnTo>
                  <a:pt x="720156" y="270058"/>
                </a:lnTo>
                <a:cubicBezTo>
                  <a:pt x="720156" y="270058"/>
                  <a:pt x="708065" y="270058"/>
                  <a:pt x="693150" y="270058"/>
                </a:cubicBezTo>
                <a:lnTo>
                  <a:pt x="27006" y="270058"/>
                </a:lnTo>
                <a:cubicBezTo>
                  <a:pt x="12091" y="270058"/>
                  <a:pt x="0" y="270058"/>
                  <a:pt x="0" y="270058"/>
                </a:cubicBezTo>
                <a:lnTo>
                  <a:pt x="0" y="0"/>
                </a:lnTo>
                <a:cubicBezTo>
                  <a:pt x="0" y="0"/>
                  <a:pt x="12091" y="0"/>
                  <a:pt x="27006" y="0"/>
                </a:cubicBezTo>
                <a:close/>
              </a:path>
            </a:pathLst>
          </a:custGeom>
          <a:solidFill>
            <a:srgbClr val="2D5A5A">
              <a:alpha val="70000"/>
            </a:srgbClr>
          </a:solidFill>
          <a:ln w="90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A42C1-9BAD-E407-6391-33C9BFCC972D}"/>
              </a:ext>
            </a:extLst>
          </p:cNvPr>
          <p:cNvSpPr txBox="1"/>
          <p:nvPr/>
        </p:nvSpPr>
        <p:spPr>
          <a:xfrm>
            <a:off x="2473697" y="3566455"/>
            <a:ext cx="615223" cy="181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675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Chat 1 Data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F0DB3B7-1862-BF0C-DB0D-0090FE7E7AC9}"/>
              </a:ext>
            </a:extLst>
          </p:cNvPr>
          <p:cNvSpPr/>
          <p:nvPr/>
        </p:nvSpPr>
        <p:spPr>
          <a:xfrm>
            <a:off x="2421231" y="3883560"/>
            <a:ext cx="720155" cy="270058"/>
          </a:xfrm>
          <a:custGeom>
            <a:avLst/>
            <a:gdLst>
              <a:gd name="connsiteX0" fmla="*/ 693150 w 720155"/>
              <a:gd name="connsiteY0" fmla="*/ 0 h 270058"/>
              <a:gd name="connsiteX1" fmla="*/ 720156 w 720155"/>
              <a:gd name="connsiteY1" fmla="*/ 0 h 270058"/>
              <a:gd name="connsiteX2" fmla="*/ 720156 w 720155"/>
              <a:gd name="connsiteY2" fmla="*/ 270058 h 270058"/>
              <a:gd name="connsiteX3" fmla="*/ 693150 w 720155"/>
              <a:gd name="connsiteY3" fmla="*/ 270058 h 270058"/>
              <a:gd name="connsiteX4" fmla="*/ 27006 w 720155"/>
              <a:gd name="connsiteY4" fmla="*/ 270058 h 270058"/>
              <a:gd name="connsiteX5" fmla="*/ 0 w 720155"/>
              <a:gd name="connsiteY5" fmla="*/ 270058 h 270058"/>
              <a:gd name="connsiteX6" fmla="*/ 0 w 720155"/>
              <a:gd name="connsiteY6" fmla="*/ 0 h 270058"/>
              <a:gd name="connsiteX7" fmla="*/ 27006 w 720155"/>
              <a:gd name="connsiteY7" fmla="*/ 0 h 27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155" h="270058">
                <a:moveTo>
                  <a:pt x="693150" y="0"/>
                </a:moveTo>
                <a:cubicBezTo>
                  <a:pt x="708065" y="0"/>
                  <a:pt x="720156" y="0"/>
                  <a:pt x="720156" y="0"/>
                </a:cubicBezTo>
                <a:lnTo>
                  <a:pt x="720156" y="270058"/>
                </a:lnTo>
                <a:cubicBezTo>
                  <a:pt x="720156" y="270058"/>
                  <a:pt x="708065" y="270058"/>
                  <a:pt x="693150" y="270058"/>
                </a:cubicBezTo>
                <a:lnTo>
                  <a:pt x="27006" y="270058"/>
                </a:lnTo>
                <a:cubicBezTo>
                  <a:pt x="12091" y="270058"/>
                  <a:pt x="0" y="270058"/>
                  <a:pt x="0" y="270058"/>
                </a:cubicBezTo>
                <a:lnTo>
                  <a:pt x="0" y="0"/>
                </a:lnTo>
                <a:cubicBezTo>
                  <a:pt x="0" y="0"/>
                  <a:pt x="12091" y="0"/>
                  <a:pt x="27006" y="0"/>
                </a:cubicBezTo>
                <a:close/>
              </a:path>
            </a:pathLst>
          </a:custGeom>
          <a:solidFill>
            <a:srgbClr val="2D5A5A">
              <a:alpha val="70000"/>
            </a:srgbClr>
          </a:solidFill>
          <a:ln w="90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F9BF8-38C1-6663-C871-F434E951BB73}"/>
              </a:ext>
            </a:extLst>
          </p:cNvPr>
          <p:cNvSpPr txBox="1"/>
          <p:nvPr/>
        </p:nvSpPr>
        <p:spPr>
          <a:xfrm>
            <a:off x="2473697" y="3926532"/>
            <a:ext cx="615223" cy="181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675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Chat 2 Data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BEF51FA-1E85-FCC0-92E6-C473C70F7805}"/>
              </a:ext>
            </a:extLst>
          </p:cNvPr>
          <p:cNvSpPr/>
          <p:nvPr/>
        </p:nvSpPr>
        <p:spPr>
          <a:xfrm>
            <a:off x="2421231" y="4243638"/>
            <a:ext cx="720155" cy="270058"/>
          </a:xfrm>
          <a:custGeom>
            <a:avLst/>
            <a:gdLst>
              <a:gd name="connsiteX0" fmla="*/ 693150 w 720155"/>
              <a:gd name="connsiteY0" fmla="*/ 0 h 270058"/>
              <a:gd name="connsiteX1" fmla="*/ 720156 w 720155"/>
              <a:gd name="connsiteY1" fmla="*/ 0 h 270058"/>
              <a:gd name="connsiteX2" fmla="*/ 720156 w 720155"/>
              <a:gd name="connsiteY2" fmla="*/ 270058 h 270058"/>
              <a:gd name="connsiteX3" fmla="*/ 693150 w 720155"/>
              <a:gd name="connsiteY3" fmla="*/ 270058 h 270058"/>
              <a:gd name="connsiteX4" fmla="*/ 27006 w 720155"/>
              <a:gd name="connsiteY4" fmla="*/ 270058 h 270058"/>
              <a:gd name="connsiteX5" fmla="*/ 0 w 720155"/>
              <a:gd name="connsiteY5" fmla="*/ 270058 h 270058"/>
              <a:gd name="connsiteX6" fmla="*/ 0 w 720155"/>
              <a:gd name="connsiteY6" fmla="*/ 0 h 270058"/>
              <a:gd name="connsiteX7" fmla="*/ 27006 w 720155"/>
              <a:gd name="connsiteY7" fmla="*/ 0 h 27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155" h="270058">
                <a:moveTo>
                  <a:pt x="693150" y="0"/>
                </a:moveTo>
                <a:cubicBezTo>
                  <a:pt x="708065" y="0"/>
                  <a:pt x="720156" y="0"/>
                  <a:pt x="720156" y="0"/>
                </a:cubicBezTo>
                <a:lnTo>
                  <a:pt x="720156" y="270058"/>
                </a:lnTo>
                <a:cubicBezTo>
                  <a:pt x="720156" y="270058"/>
                  <a:pt x="708065" y="270058"/>
                  <a:pt x="693150" y="270058"/>
                </a:cubicBezTo>
                <a:lnTo>
                  <a:pt x="27006" y="270058"/>
                </a:lnTo>
                <a:cubicBezTo>
                  <a:pt x="12091" y="270058"/>
                  <a:pt x="0" y="270058"/>
                  <a:pt x="0" y="270058"/>
                </a:cubicBezTo>
                <a:lnTo>
                  <a:pt x="0" y="0"/>
                </a:lnTo>
                <a:cubicBezTo>
                  <a:pt x="0" y="0"/>
                  <a:pt x="12091" y="0"/>
                  <a:pt x="27006" y="0"/>
                </a:cubicBezTo>
                <a:close/>
              </a:path>
            </a:pathLst>
          </a:custGeom>
          <a:solidFill>
            <a:srgbClr val="2D5A5A">
              <a:alpha val="70000"/>
            </a:srgbClr>
          </a:solidFill>
          <a:ln w="90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6619-A5F5-D27E-5220-CB48A07B3866}"/>
              </a:ext>
            </a:extLst>
          </p:cNvPr>
          <p:cNvSpPr txBox="1"/>
          <p:nvPr/>
        </p:nvSpPr>
        <p:spPr>
          <a:xfrm>
            <a:off x="2466972" y="4286610"/>
            <a:ext cx="628674" cy="181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675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Chat N Data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7B414595-91F2-75D8-FC53-F433F22220ED}"/>
              </a:ext>
            </a:extLst>
          </p:cNvPr>
          <p:cNvSpPr/>
          <p:nvPr/>
        </p:nvSpPr>
        <p:spPr>
          <a:xfrm>
            <a:off x="3231406" y="3658512"/>
            <a:ext cx="450097" cy="225048"/>
          </a:xfrm>
          <a:custGeom>
            <a:avLst/>
            <a:gdLst>
              <a:gd name="connsiteX0" fmla="*/ 0 w 450097"/>
              <a:gd name="connsiteY0" fmla="*/ 0 h 225048"/>
              <a:gd name="connsiteX1" fmla="*/ 450097 w 450097"/>
              <a:gd name="connsiteY1" fmla="*/ 225049 h 2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97" h="225048">
                <a:moveTo>
                  <a:pt x="0" y="0"/>
                </a:moveTo>
                <a:lnTo>
                  <a:pt x="450097" y="225049"/>
                </a:lnTo>
              </a:path>
            </a:pathLst>
          </a:custGeom>
          <a:solidFill>
            <a:srgbClr val="000000"/>
          </a:solidFill>
          <a:ln w="18002" cap="flat">
            <a:solidFill>
              <a:srgbClr val="7DD3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5B1D773-9EB3-8975-BEEC-DF6AE12D1992}"/>
              </a:ext>
            </a:extLst>
          </p:cNvPr>
          <p:cNvSpPr/>
          <p:nvPr/>
        </p:nvSpPr>
        <p:spPr>
          <a:xfrm>
            <a:off x="3231406" y="4018590"/>
            <a:ext cx="450097" cy="9001"/>
          </a:xfrm>
          <a:custGeom>
            <a:avLst/>
            <a:gdLst>
              <a:gd name="connsiteX0" fmla="*/ 0 w 450097"/>
              <a:gd name="connsiteY0" fmla="*/ 0 h 9001"/>
              <a:gd name="connsiteX1" fmla="*/ 450097 w 450097"/>
              <a:gd name="connsiteY1" fmla="*/ 0 h 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97" h="9001">
                <a:moveTo>
                  <a:pt x="0" y="0"/>
                </a:moveTo>
                <a:lnTo>
                  <a:pt x="450097" y="0"/>
                </a:lnTo>
              </a:path>
            </a:pathLst>
          </a:custGeom>
          <a:solidFill>
            <a:srgbClr val="000000"/>
          </a:solidFill>
          <a:ln w="18002" cap="flat">
            <a:solidFill>
              <a:srgbClr val="7DD3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A4E8CE7-B6E4-84EC-4BF7-E6E43547CA58}"/>
              </a:ext>
            </a:extLst>
          </p:cNvPr>
          <p:cNvSpPr/>
          <p:nvPr/>
        </p:nvSpPr>
        <p:spPr>
          <a:xfrm>
            <a:off x="3231406" y="4153619"/>
            <a:ext cx="450097" cy="225048"/>
          </a:xfrm>
          <a:custGeom>
            <a:avLst/>
            <a:gdLst>
              <a:gd name="connsiteX0" fmla="*/ 0 w 450097"/>
              <a:gd name="connsiteY0" fmla="*/ 225049 h 225048"/>
              <a:gd name="connsiteX1" fmla="*/ 450097 w 450097"/>
              <a:gd name="connsiteY1" fmla="*/ 0 h 2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97" h="225048">
                <a:moveTo>
                  <a:pt x="0" y="225049"/>
                </a:moveTo>
                <a:lnTo>
                  <a:pt x="450097" y="0"/>
                </a:lnTo>
              </a:path>
            </a:pathLst>
          </a:custGeom>
          <a:solidFill>
            <a:srgbClr val="000000"/>
          </a:solidFill>
          <a:ln w="18002" cap="flat">
            <a:solidFill>
              <a:srgbClr val="7DD3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BF792D0A-5150-F385-2F3E-768E49513E23}"/>
              </a:ext>
            </a:extLst>
          </p:cNvPr>
          <p:cNvSpPr/>
          <p:nvPr/>
        </p:nvSpPr>
        <p:spPr>
          <a:xfrm>
            <a:off x="3771523" y="3703521"/>
            <a:ext cx="450097" cy="720155"/>
          </a:xfrm>
          <a:custGeom>
            <a:avLst/>
            <a:gdLst>
              <a:gd name="connsiteX0" fmla="*/ 0 w 450097"/>
              <a:gd name="connsiteY0" fmla="*/ 0 h 720155"/>
              <a:gd name="connsiteX1" fmla="*/ 450097 w 450097"/>
              <a:gd name="connsiteY1" fmla="*/ 0 h 720155"/>
              <a:gd name="connsiteX2" fmla="*/ 360078 w 450097"/>
              <a:gd name="connsiteY2" fmla="*/ 720156 h 720155"/>
              <a:gd name="connsiteX3" fmla="*/ 90019 w 450097"/>
              <a:gd name="connsiteY3" fmla="*/ 720156 h 72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97" h="720155">
                <a:moveTo>
                  <a:pt x="0" y="0"/>
                </a:moveTo>
                <a:lnTo>
                  <a:pt x="450097" y="0"/>
                </a:lnTo>
                <a:lnTo>
                  <a:pt x="360078" y="720156"/>
                </a:lnTo>
                <a:lnTo>
                  <a:pt x="90019" y="720156"/>
                </a:lnTo>
                <a:close/>
              </a:path>
            </a:pathLst>
          </a:custGeom>
          <a:solidFill>
            <a:srgbClr val="7DD3C0">
              <a:alpha val="80000"/>
            </a:srgbClr>
          </a:solidFill>
          <a:ln w="90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63A459-919D-1A88-4B0A-08DE7D6FE4D7}"/>
              </a:ext>
            </a:extLst>
          </p:cNvPr>
          <p:cNvSpPr txBox="1"/>
          <p:nvPr/>
        </p:nvSpPr>
        <p:spPr>
          <a:xfrm>
            <a:off x="3730081" y="3801358"/>
            <a:ext cx="532980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b="1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Training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0D546D-01D6-D21C-C38A-88FB0559857B}"/>
              </a:ext>
            </a:extLst>
          </p:cNvPr>
          <p:cNvSpPr txBox="1"/>
          <p:nvPr/>
        </p:nvSpPr>
        <p:spPr>
          <a:xfrm>
            <a:off x="3807573" y="3936387"/>
            <a:ext cx="377995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b="1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7D9241-B973-4B9D-650E-601BA04DE8E5}"/>
              </a:ext>
            </a:extLst>
          </p:cNvPr>
          <p:cNvSpPr txBox="1"/>
          <p:nvPr/>
        </p:nvSpPr>
        <p:spPr>
          <a:xfrm>
            <a:off x="3687577" y="4071416"/>
            <a:ext cx="617988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b="1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Collection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8996A936-4B79-1B8C-3141-BC13ADFB8922}"/>
              </a:ext>
            </a:extLst>
          </p:cNvPr>
          <p:cNvSpPr/>
          <p:nvPr/>
        </p:nvSpPr>
        <p:spPr>
          <a:xfrm>
            <a:off x="4221620" y="4063599"/>
            <a:ext cx="450097" cy="9001"/>
          </a:xfrm>
          <a:custGeom>
            <a:avLst/>
            <a:gdLst>
              <a:gd name="connsiteX0" fmla="*/ 0 w 450097"/>
              <a:gd name="connsiteY0" fmla="*/ 0 h 9001"/>
              <a:gd name="connsiteX1" fmla="*/ 450097 w 450097"/>
              <a:gd name="connsiteY1" fmla="*/ 0 h 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97" h="9001">
                <a:moveTo>
                  <a:pt x="0" y="0"/>
                </a:moveTo>
                <a:lnTo>
                  <a:pt x="450097" y="0"/>
                </a:lnTo>
              </a:path>
            </a:pathLst>
          </a:custGeom>
          <a:solidFill>
            <a:srgbClr val="000000"/>
          </a:solidFill>
          <a:ln w="27003" cap="flat">
            <a:solidFill>
              <a:srgbClr val="2D5A5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3C611C0-0A34-99E8-AE8D-F941DFE1FA7C}"/>
              </a:ext>
            </a:extLst>
          </p:cNvPr>
          <p:cNvSpPr/>
          <p:nvPr/>
        </p:nvSpPr>
        <p:spPr>
          <a:xfrm>
            <a:off x="4851756" y="3793541"/>
            <a:ext cx="1080233" cy="540116"/>
          </a:xfrm>
          <a:custGeom>
            <a:avLst/>
            <a:gdLst>
              <a:gd name="connsiteX0" fmla="*/ 1035224 w 1080233"/>
              <a:gd name="connsiteY0" fmla="*/ 0 h 540116"/>
              <a:gd name="connsiteX1" fmla="*/ 1080233 w 1080233"/>
              <a:gd name="connsiteY1" fmla="*/ 0 h 540116"/>
              <a:gd name="connsiteX2" fmla="*/ 1080233 w 1080233"/>
              <a:gd name="connsiteY2" fmla="*/ 540117 h 540116"/>
              <a:gd name="connsiteX3" fmla="*/ 1035224 w 1080233"/>
              <a:gd name="connsiteY3" fmla="*/ 540117 h 540116"/>
              <a:gd name="connsiteX4" fmla="*/ 45010 w 1080233"/>
              <a:gd name="connsiteY4" fmla="*/ 540117 h 540116"/>
              <a:gd name="connsiteX5" fmla="*/ 0 w 1080233"/>
              <a:gd name="connsiteY5" fmla="*/ 540117 h 540116"/>
              <a:gd name="connsiteX6" fmla="*/ 0 w 1080233"/>
              <a:gd name="connsiteY6" fmla="*/ 0 h 540116"/>
              <a:gd name="connsiteX7" fmla="*/ 45010 w 1080233"/>
              <a:gd name="connsiteY7" fmla="*/ 0 h 54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233" h="540116">
                <a:moveTo>
                  <a:pt x="1035224" y="0"/>
                </a:moveTo>
                <a:cubicBezTo>
                  <a:pt x="1060082" y="0"/>
                  <a:pt x="1080233" y="0"/>
                  <a:pt x="1080233" y="0"/>
                </a:cubicBezTo>
                <a:lnTo>
                  <a:pt x="1080233" y="540117"/>
                </a:lnTo>
                <a:cubicBezTo>
                  <a:pt x="1080233" y="540117"/>
                  <a:pt x="1060082" y="540117"/>
                  <a:pt x="1035224" y="540117"/>
                </a:cubicBezTo>
                <a:lnTo>
                  <a:pt x="45010" y="540117"/>
                </a:lnTo>
                <a:cubicBezTo>
                  <a:pt x="20152" y="540117"/>
                  <a:pt x="0" y="540117"/>
                  <a:pt x="0" y="540117"/>
                </a:cubicBezTo>
                <a:lnTo>
                  <a:pt x="0" y="0"/>
                </a:lnTo>
                <a:cubicBezTo>
                  <a:pt x="0" y="0"/>
                  <a:pt x="20152" y="0"/>
                  <a:pt x="45010" y="0"/>
                </a:cubicBezTo>
                <a:close/>
              </a:path>
            </a:pathLst>
          </a:custGeom>
          <a:solidFill>
            <a:srgbClr val="FFB894"/>
          </a:solidFill>
          <a:ln w="18002" cap="flat">
            <a:solidFill>
              <a:srgbClr val="2D5A5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DF470B-89FA-0300-A499-1DE98EA61C78}"/>
              </a:ext>
            </a:extLst>
          </p:cNvPr>
          <p:cNvSpPr txBox="1"/>
          <p:nvPr/>
        </p:nvSpPr>
        <p:spPr>
          <a:xfrm>
            <a:off x="4898220" y="3830069"/>
            <a:ext cx="987305" cy="21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900" b="1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New Model v2.0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0BBB29-8B6E-B293-B925-5DC58460B762}"/>
              </a:ext>
            </a:extLst>
          </p:cNvPr>
          <p:cNvSpPr txBox="1"/>
          <p:nvPr/>
        </p:nvSpPr>
        <p:spPr>
          <a:xfrm>
            <a:off x="4896773" y="3981397"/>
            <a:ext cx="990197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Trained on collected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D6BFA9-BD8A-8A98-9266-0AA38F377D53}"/>
              </a:ext>
            </a:extLst>
          </p:cNvPr>
          <p:cNvSpPr txBox="1"/>
          <p:nvPr/>
        </p:nvSpPr>
        <p:spPr>
          <a:xfrm>
            <a:off x="4945124" y="4098422"/>
            <a:ext cx="893497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conversation data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E4666B1-0F22-4007-E5A6-D89513093C63}"/>
              </a:ext>
            </a:extLst>
          </p:cNvPr>
          <p:cNvSpPr/>
          <p:nvPr/>
        </p:nvSpPr>
        <p:spPr>
          <a:xfrm>
            <a:off x="6427096" y="4738745"/>
            <a:ext cx="450097" cy="450097"/>
          </a:xfrm>
          <a:custGeom>
            <a:avLst/>
            <a:gdLst>
              <a:gd name="connsiteX0" fmla="*/ 450097 w 450097"/>
              <a:gd name="connsiteY0" fmla="*/ 225049 h 450097"/>
              <a:gd name="connsiteX1" fmla="*/ 225049 w 450097"/>
              <a:gd name="connsiteY1" fmla="*/ 450097 h 450097"/>
              <a:gd name="connsiteX2" fmla="*/ 0 w 450097"/>
              <a:gd name="connsiteY2" fmla="*/ 225049 h 450097"/>
              <a:gd name="connsiteX3" fmla="*/ 225049 w 450097"/>
              <a:gd name="connsiteY3" fmla="*/ 0 h 450097"/>
              <a:gd name="connsiteX4" fmla="*/ 450097 w 450097"/>
              <a:gd name="connsiteY4" fmla="*/ 225049 h 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97" h="450097">
                <a:moveTo>
                  <a:pt x="450097" y="225049"/>
                </a:moveTo>
                <a:cubicBezTo>
                  <a:pt x="450097" y="349340"/>
                  <a:pt x="349340" y="450097"/>
                  <a:pt x="225049" y="450097"/>
                </a:cubicBezTo>
                <a:cubicBezTo>
                  <a:pt x="100758" y="450097"/>
                  <a:pt x="0" y="349340"/>
                  <a:pt x="0" y="225049"/>
                </a:cubicBezTo>
                <a:cubicBezTo>
                  <a:pt x="0" y="100758"/>
                  <a:pt x="100758" y="0"/>
                  <a:pt x="225049" y="0"/>
                </a:cubicBezTo>
                <a:cubicBezTo>
                  <a:pt x="349340" y="0"/>
                  <a:pt x="450097" y="100758"/>
                  <a:pt x="450097" y="225049"/>
                </a:cubicBezTo>
                <a:close/>
              </a:path>
            </a:pathLst>
          </a:custGeom>
          <a:solidFill>
            <a:srgbClr val="FFB894"/>
          </a:solidFill>
          <a:ln w="90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2FDA78-141A-092A-A0A1-F10C10C7EFC3}"/>
              </a:ext>
            </a:extLst>
          </p:cNvPr>
          <p:cNvSpPr txBox="1"/>
          <p:nvPr/>
        </p:nvSpPr>
        <p:spPr>
          <a:xfrm>
            <a:off x="6521699" y="4865293"/>
            <a:ext cx="260890" cy="21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90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43BDE1-A3FB-A838-1006-87CB8BCFE7A1}"/>
              </a:ext>
            </a:extLst>
          </p:cNvPr>
          <p:cNvSpPr txBox="1"/>
          <p:nvPr/>
        </p:nvSpPr>
        <p:spPr>
          <a:xfrm>
            <a:off x="6373083" y="5196660"/>
            <a:ext cx="558122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Person C</a:t>
            </a: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49684F97-D62F-8CFE-8FB9-F490BB9ADC6E}"/>
              </a:ext>
            </a:extLst>
          </p:cNvPr>
          <p:cNvSpPr/>
          <p:nvPr/>
        </p:nvSpPr>
        <p:spPr>
          <a:xfrm>
            <a:off x="4851756" y="4693736"/>
            <a:ext cx="1530330" cy="450097"/>
          </a:xfrm>
          <a:custGeom>
            <a:avLst/>
            <a:gdLst>
              <a:gd name="connsiteX0" fmla="*/ 1530331 w 1530330"/>
              <a:gd name="connsiteY0" fmla="*/ 90019 h 450097"/>
              <a:gd name="connsiteX1" fmla="*/ 810175 w 1530330"/>
              <a:gd name="connsiteY1" fmla="*/ 0 h 450097"/>
              <a:gd name="connsiteX2" fmla="*/ 90019 w 1530330"/>
              <a:gd name="connsiteY2" fmla="*/ 0 h 450097"/>
              <a:gd name="connsiteX3" fmla="*/ 0 w 1530330"/>
              <a:gd name="connsiteY3" fmla="*/ 90019 h 450097"/>
              <a:gd name="connsiteX4" fmla="*/ 0 w 1530330"/>
              <a:gd name="connsiteY4" fmla="*/ 360078 h 450097"/>
              <a:gd name="connsiteX5" fmla="*/ 90019 w 1530330"/>
              <a:gd name="connsiteY5" fmla="*/ 450097 h 450097"/>
              <a:gd name="connsiteX6" fmla="*/ 1350292 w 1530330"/>
              <a:gd name="connsiteY6" fmla="*/ 450097 h 450097"/>
              <a:gd name="connsiteX7" fmla="*/ 1530331 w 1530330"/>
              <a:gd name="connsiteY7" fmla="*/ 315068 h 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30" h="450097">
                <a:moveTo>
                  <a:pt x="1530331" y="90019"/>
                </a:moveTo>
                <a:cubicBezTo>
                  <a:pt x="1410308" y="30004"/>
                  <a:pt x="1170253" y="0"/>
                  <a:pt x="810175" y="0"/>
                </a:cubicBezTo>
                <a:lnTo>
                  <a:pt x="90019" y="0"/>
                </a:lnTo>
                <a:cubicBezTo>
                  <a:pt x="30004" y="0"/>
                  <a:pt x="0" y="30004"/>
                  <a:pt x="0" y="90019"/>
                </a:cubicBezTo>
                <a:lnTo>
                  <a:pt x="0" y="360078"/>
                </a:lnTo>
                <a:cubicBezTo>
                  <a:pt x="0" y="420094"/>
                  <a:pt x="30004" y="450097"/>
                  <a:pt x="90019" y="450097"/>
                </a:cubicBezTo>
                <a:lnTo>
                  <a:pt x="1350292" y="450097"/>
                </a:lnTo>
                <a:lnTo>
                  <a:pt x="1530331" y="315068"/>
                </a:lnTo>
                <a:close/>
              </a:path>
            </a:pathLst>
          </a:custGeom>
          <a:solidFill>
            <a:srgbClr val="7DD3C0"/>
          </a:solidFill>
          <a:ln w="9001" cap="flat">
            <a:solidFill>
              <a:srgbClr val="2D5A5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DF4B0B-C3A6-B71E-6D48-785278EFFF47}"/>
              </a:ext>
            </a:extLst>
          </p:cNvPr>
          <p:cNvSpPr txBox="1"/>
          <p:nvPr/>
        </p:nvSpPr>
        <p:spPr>
          <a:xfrm>
            <a:off x="5030132" y="4746562"/>
            <a:ext cx="1173577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Tell me about passwords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D4C640-DA2B-9F0C-184B-82A9AA01649E}"/>
              </a:ext>
            </a:extLst>
          </p:cNvPr>
          <p:cNvSpPr txBox="1"/>
          <p:nvPr/>
        </p:nvSpPr>
        <p:spPr>
          <a:xfrm>
            <a:off x="5249159" y="4881591"/>
            <a:ext cx="735523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you've seen...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01C9709F-5C88-B0BD-C762-9F8CA706F442}"/>
              </a:ext>
            </a:extLst>
          </p:cNvPr>
          <p:cNvSpPr/>
          <p:nvPr/>
        </p:nvSpPr>
        <p:spPr>
          <a:xfrm>
            <a:off x="5391872" y="4423677"/>
            <a:ext cx="225048" cy="180038"/>
          </a:xfrm>
          <a:custGeom>
            <a:avLst/>
            <a:gdLst>
              <a:gd name="connsiteX0" fmla="*/ 225049 w 225048"/>
              <a:gd name="connsiteY0" fmla="*/ 180039 h 180038"/>
              <a:gd name="connsiteX1" fmla="*/ 0 w 225048"/>
              <a:gd name="connsiteY1" fmla="*/ 0 h 18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48" h="180038">
                <a:moveTo>
                  <a:pt x="225049" y="180039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  <a:ln w="18002" cap="flat">
            <a:solidFill>
              <a:srgbClr val="2D5A5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F9B90AF-B43C-2D90-9B80-F6909A952278}"/>
              </a:ext>
            </a:extLst>
          </p:cNvPr>
          <p:cNvSpPr/>
          <p:nvPr/>
        </p:nvSpPr>
        <p:spPr>
          <a:xfrm>
            <a:off x="7012222" y="4693736"/>
            <a:ext cx="1440311" cy="450097"/>
          </a:xfrm>
          <a:custGeom>
            <a:avLst/>
            <a:gdLst>
              <a:gd name="connsiteX0" fmla="*/ 0 w 1440311"/>
              <a:gd name="connsiteY0" fmla="*/ 90019 h 450097"/>
              <a:gd name="connsiteX1" fmla="*/ 720156 w 1440311"/>
              <a:gd name="connsiteY1" fmla="*/ 0 h 450097"/>
              <a:gd name="connsiteX2" fmla="*/ 1350292 w 1440311"/>
              <a:gd name="connsiteY2" fmla="*/ 0 h 450097"/>
              <a:gd name="connsiteX3" fmla="*/ 1440311 w 1440311"/>
              <a:gd name="connsiteY3" fmla="*/ 90019 h 450097"/>
              <a:gd name="connsiteX4" fmla="*/ 1440311 w 1440311"/>
              <a:gd name="connsiteY4" fmla="*/ 360078 h 450097"/>
              <a:gd name="connsiteX5" fmla="*/ 1350292 w 1440311"/>
              <a:gd name="connsiteY5" fmla="*/ 450097 h 450097"/>
              <a:gd name="connsiteX6" fmla="*/ 180039 w 1440311"/>
              <a:gd name="connsiteY6" fmla="*/ 450097 h 450097"/>
              <a:gd name="connsiteX7" fmla="*/ 0 w 1440311"/>
              <a:gd name="connsiteY7" fmla="*/ 315068 h 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311" h="450097">
                <a:moveTo>
                  <a:pt x="0" y="90019"/>
                </a:moveTo>
                <a:cubicBezTo>
                  <a:pt x="120023" y="30004"/>
                  <a:pt x="360078" y="0"/>
                  <a:pt x="720156" y="0"/>
                </a:cubicBezTo>
                <a:lnTo>
                  <a:pt x="1350292" y="0"/>
                </a:lnTo>
                <a:cubicBezTo>
                  <a:pt x="1410308" y="0"/>
                  <a:pt x="1440311" y="30004"/>
                  <a:pt x="1440311" y="90019"/>
                </a:cubicBezTo>
                <a:lnTo>
                  <a:pt x="1440311" y="360078"/>
                </a:lnTo>
                <a:cubicBezTo>
                  <a:pt x="1440311" y="420094"/>
                  <a:pt x="1410308" y="450097"/>
                  <a:pt x="1350292" y="450097"/>
                </a:cubicBezTo>
                <a:lnTo>
                  <a:pt x="180039" y="450097"/>
                </a:lnTo>
                <a:lnTo>
                  <a:pt x="0" y="315068"/>
                </a:lnTo>
                <a:close/>
              </a:path>
            </a:pathLst>
          </a:custGeom>
          <a:solidFill>
            <a:srgbClr val="DC3545">
              <a:alpha val="30000"/>
            </a:srgbClr>
          </a:solidFill>
          <a:ln w="9001" cap="flat">
            <a:solidFill>
              <a:srgbClr val="DC3545">
                <a:alpha val="3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FE1B7-8EBF-CE8B-F86F-F013BEBEB7B0}"/>
              </a:ext>
            </a:extLst>
          </p:cNvPr>
          <p:cNvSpPr txBox="1"/>
          <p:nvPr/>
        </p:nvSpPr>
        <p:spPr>
          <a:xfrm>
            <a:off x="7108118" y="4746562"/>
            <a:ext cx="1248520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One password I remember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2EFC28-01F8-A81C-D3BE-785C3E335996}"/>
              </a:ext>
            </a:extLst>
          </p:cNvPr>
          <p:cNvSpPr txBox="1"/>
          <p:nvPr/>
        </p:nvSpPr>
        <p:spPr>
          <a:xfrm>
            <a:off x="7168116" y="4881591"/>
            <a:ext cx="1128523" cy="192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750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from training: secret123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3F5D16A2-2AAC-B8A3-3886-F1C7A563EE1F}"/>
              </a:ext>
            </a:extLst>
          </p:cNvPr>
          <p:cNvSpPr/>
          <p:nvPr/>
        </p:nvSpPr>
        <p:spPr>
          <a:xfrm>
            <a:off x="8047446" y="5323872"/>
            <a:ext cx="270058" cy="225048"/>
          </a:xfrm>
          <a:custGeom>
            <a:avLst/>
            <a:gdLst>
              <a:gd name="connsiteX0" fmla="*/ 135029 w 270058"/>
              <a:gd name="connsiteY0" fmla="*/ 0 h 225048"/>
              <a:gd name="connsiteX1" fmla="*/ 270058 w 270058"/>
              <a:gd name="connsiteY1" fmla="*/ 225049 h 225048"/>
              <a:gd name="connsiteX2" fmla="*/ 0 w 270058"/>
              <a:gd name="connsiteY2" fmla="*/ 225049 h 2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58" h="225048">
                <a:moveTo>
                  <a:pt x="135029" y="0"/>
                </a:moveTo>
                <a:lnTo>
                  <a:pt x="270058" y="225049"/>
                </a:lnTo>
                <a:lnTo>
                  <a:pt x="0" y="225049"/>
                </a:lnTo>
                <a:close/>
              </a:path>
            </a:pathLst>
          </a:custGeom>
          <a:solidFill>
            <a:srgbClr val="DC3545"/>
          </a:solidFill>
          <a:ln w="90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D1A53C-D744-C4AC-F32A-68211248AA5D}"/>
              </a:ext>
            </a:extLst>
          </p:cNvPr>
          <p:cNvSpPr txBox="1"/>
          <p:nvPr/>
        </p:nvSpPr>
        <p:spPr>
          <a:xfrm>
            <a:off x="8073049" y="5360400"/>
            <a:ext cx="218852" cy="21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90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0DE44A-9FC1-EE66-9309-885CE8F08EDD}"/>
              </a:ext>
            </a:extLst>
          </p:cNvPr>
          <p:cNvSpPr txBox="1"/>
          <p:nvPr/>
        </p:nvSpPr>
        <p:spPr>
          <a:xfrm>
            <a:off x="7933391" y="5609896"/>
            <a:ext cx="498167" cy="181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675" spc="0" baseline="0" dirty="0">
                <a:ln/>
                <a:solidFill>
                  <a:srgbClr val="DC3545"/>
                </a:solidFill>
                <a:latin typeface="Arial"/>
                <a:cs typeface="Arial"/>
                <a:sym typeface="Arial"/>
                <a:rtl val="0"/>
              </a:rPr>
              <a:t>Potential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5DBF27C-C9C3-7BB4-1BC4-256027C3C0F2}"/>
              </a:ext>
            </a:extLst>
          </p:cNvPr>
          <p:cNvSpPr txBox="1"/>
          <p:nvPr/>
        </p:nvSpPr>
        <p:spPr>
          <a:xfrm>
            <a:off x="7906372" y="5699916"/>
            <a:ext cx="552205" cy="181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675" spc="0" baseline="0" dirty="0">
                <a:ln/>
                <a:solidFill>
                  <a:srgbClr val="DC3545"/>
                </a:solidFill>
                <a:latin typeface="Arial"/>
                <a:cs typeface="Arial"/>
                <a:sym typeface="Arial"/>
                <a:rtl val="0"/>
              </a:rPr>
              <a:t>Data Leak</a:t>
            </a: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8C10D117-1AEE-70E1-021F-BE0205C404C2}"/>
              </a:ext>
            </a:extLst>
          </p:cNvPr>
          <p:cNvSpPr/>
          <p:nvPr/>
        </p:nvSpPr>
        <p:spPr>
          <a:xfrm>
            <a:off x="6382086" y="5503911"/>
            <a:ext cx="1980427" cy="630136"/>
          </a:xfrm>
          <a:custGeom>
            <a:avLst/>
            <a:gdLst>
              <a:gd name="connsiteX0" fmla="*/ 1935418 w 1980427"/>
              <a:gd name="connsiteY0" fmla="*/ 0 h 630136"/>
              <a:gd name="connsiteX1" fmla="*/ 1980428 w 1980427"/>
              <a:gd name="connsiteY1" fmla="*/ 0 h 630136"/>
              <a:gd name="connsiteX2" fmla="*/ 1980428 w 1980427"/>
              <a:gd name="connsiteY2" fmla="*/ 630136 h 630136"/>
              <a:gd name="connsiteX3" fmla="*/ 1935418 w 1980427"/>
              <a:gd name="connsiteY3" fmla="*/ 630136 h 630136"/>
              <a:gd name="connsiteX4" fmla="*/ 45010 w 1980427"/>
              <a:gd name="connsiteY4" fmla="*/ 630136 h 630136"/>
              <a:gd name="connsiteX5" fmla="*/ 0 w 1980427"/>
              <a:gd name="connsiteY5" fmla="*/ 630136 h 630136"/>
              <a:gd name="connsiteX6" fmla="*/ 0 w 1980427"/>
              <a:gd name="connsiteY6" fmla="*/ 0 h 630136"/>
              <a:gd name="connsiteX7" fmla="*/ 45010 w 1980427"/>
              <a:gd name="connsiteY7" fmla="*/ 0 h 63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0427" h="630136">
                <a:moveTo>
                  <a:pt x="1935418" y="0"/>
                </a:moveTo>
                <a:cubicBezTo>
                  <a:pt x="1960276" y="0"/>
                  <a:pt x="1980428" y="0"/>
                  <a:pt x="1980428" y="0"/>
                </a:cubicBezTo>
                <a:lnTo>
                  <a:pt x="1980428" y="630136"/>
                </a:lnTo>
                <a:cubicBezTo>
                  <a:pt x="1980428" y="630136"/>
                  <a:pt x="1960276" y="630136"/>
                  <a:pt x="1935418" y="630136"/>
                </a:cubicBezTo>
                <a:lnTo>
                  <a:pt x="45010" y="630136"/>
                </a:lnTo>
                <a:cubicBezTo>
                  <a:pt x="20152" y="630136"/>
                  <a:pt x="0" y="630136"/>
                  <a:pt x="0" y="630136"/>
                </a:cubicBezTo>
                <a:lnTo>
                  <a:pt x="0" y="0"/>
                </a:lnTo>
                <a:cubicBezTo>
                  <a:pt x="0" y="0"/>
                  <a:pt x="20152" y="0"/>
                  <a:pt x="45010" y="0"/>
                </a:cubicBezTo>
                <a:close/>
              </a:path>
            </a:pathLst>
          </a:custGeom>
          <a:solidFill>
            <a:srgbClr val="FFFFFF"/>
          </a:solidFill>
          <a:ln w="9001" cap="flat">
            <a:solidFill>
              <a:srgbClr val="7DD3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643740-8576-D094-F0F8-EB9633D66318}"/>
              </a:ext>
            </a:extLst>
          </p:cNvPr>
          <p:cNvSpPr txBox="1"/>
          <p:nvPr/>
        </p:nvSpPr>
        <p:spPr>
          <a:xfrm>
            <a:off x="7008503" y="5503579"/>
            <a:ext cx="727594" cy="202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25" b="1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Key Points: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3396FB-CC73-8693-D0DF-AEF5DE74DBEF}"/>
              </a:ext>
            </a:extLst>
          </p:cNvPr>
          <p:cNvSpPr txBox="1"/>
          <p:nvPr/>
        </p:nvSpPr>
        <p:spPr>
          <a:xfrm>
            <a:off x="6335656" y="5654906"/>
            <a:ext cx="1515079" cy="181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675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• Separate chats = isolated instances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9355B7-B60F-B2F1-CF8A-E603C9CBFE59}"/>
              </a:ext>
            </a:extLst>
          </p:cNvPr>
          <p:cNvSpPr txBox="1"/>
          <p:nvPr/>
        </p:nvSpPr>
        <p:spPr>
          <a:xfrm>
            <a:off x="6335656" y="5771931"/>
            <a:ext cx="1643489" cy="181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675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• Training data collection aggregates info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B49FDA-8848-14BC-29C7-5A27425D915C}"/>
              </a:ext>
            </a:extLst>
          </p:cNvPr>
          <p:cNvSpPr txBox="1"/>
          <p:nvPr/>
        </p:nvSpPr>
        <p:spPr>
          <a:xfrm>
            <a:off x="6335656" y="5888957"/>
            <a:ext cx="1688270" cy="181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675" spc="0" baseline="0" dirty="0">
                <a:ln/>
                <a:solidFill>
                  <a:srgbClr val="2D5A5A"/>
                </a:solidFill>
                <a:latin typeface="Arial"/>
                <a:cs typeface="Arial"/>
                <a:sym typeface="Arial"/>
                <a:rtl val="0"/>
              </a:rPr>
              <a:t>• New models may inadvertently leak data</a:t>
            </a:r>
          </a:p>
        </p:txBody>
      </p:sp>
    </p:spTree>
    <p:extLst>
      <p:ext uri="{BB962C8B-B14F-4D97-AF65-F5344CB8AC3E}">
        <p14:creationId xmlns:p14="http://schemas.microsoft.com/office/powerpoint/2010/main" val="3562110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E5769"/>
      </a:accent1>
      <a:accent2>
        <a:srgbClr val="57A7B3"/>
      </a:accent2>
      <a:accent3>
        <a:srgbClr val="A5A5A5"/>
      </a:accent3>
      <a:accent4>
        <a:srgbClr val="97A6C7"/>
      </a:accent4>
      <a:accent5>
        <a:srgbClr val="5B9BD5"/>
      </a:accent5>
      <a:accent6>
        <a:srgbClr val="A3B4C0"/>
      </a:accent6>
      <a:hlink>
        <a:srgbClr val="57A7B3"/>
      </a:hlink>
      <a:folHlink>
        <a:srgbClr val="A3B4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0" indent="0" algn="l">
          <a:buNone/>
          <a:defRPr sz="2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7026</TotalTime>
  <Words>488</Words>
  <Application>Microsoft Macintosh PowerPoint</Application>
  <PresentationFormat>Widescreen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Office Theme</vt:lpstr>
      <vt:lpstr>Privacy Considerations for LLM Use</vt:lpstr>
      <vt:lpstr>Providers are not like friends that can divulge your secrets. Each conversation instance is separate</vt:lpstr>
      <vt:lpstr>But data is stored on the company’s servers</vt:lpstr>
      <vt:lpstr>And (for free services) data is periodically used to train a new model</vt:lpstr>
      <vt:lpstr>Privacy protection options (general)</vt:lpstr>
      <vt:lpstr>Privacy protection options (LLM-specific)</vt:lpstr>
      <vt:lpstr>Summary slide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NETWORK GENERAL MEETING </dc:title>
  <dc:creator>Sabina Rodriguez Velásquez</dc:creator>
  <cp:lastModifiedBy>Kenechukwu Nwosu</cp:lastModifiedBy>
  <cp:revision>57</cp:revision>
  <dcterms:created xsi:type="dcterms:W3CDTF">2021-11-29T15:46:00Z</dcterms:created>
  <dcterms:modified xsi:type="dcterms:W3CDTF">2025-05-23T11:41:53Z</dcterms:modified>
</cp:coreProperties>
</file>